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0" y="-77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Call to Discipleship…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dirty="0">
                <a:solidFill>
                  <a:srgbClr val="FFC000"/>
                </a:solidFill>
              </a:rPr>
              <a:t>The Call to Discipleship </a:t>
            </a:r>
          </a:p>
          <a:p>
            <a:pPr>
              <a:defRPr sz="4100"/>
            </a:pPr>
            <a:r>
              <a:rPr sz="6000" dirty="0">
                <a:solidFill>
                  <a:srgbClr val="FFC000"/>
                </a:solidFill>
              </a:rPr>
              <a:t>part 1</a:t>
            </a:r>
          </a:p>
        </p:txBody>
      </p:sp>
      <p:sp>
        <p:nvSpPr>
          <p:cNvPr id="120" name="Luke 9:51–6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6000" dirty="0"/>
              <a:t>Luke 9:51–62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robl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Problem</a:t>
            </a:r>
          </a:p>
        </p:txBody>
      </p:sp>
      <p:sp>
        <p:nvSpPr>
          <p:cNvPr id="148" name="We put our hope i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 defTabSz="572516">
              <a:spcBef>
                <a:spcPts val="4100"/>
              </a:spcBef>
              <a:buSzTx/>
              <a:buNone/>
              <a:defRPr sz="6076"/>
            </a:pPr>
            <a:r>
              <a:rPr u="sng"/>
              <a:t>We put our hope in</a:t>
            </a:r>
            <a:r>
              <a:t>: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A comfortable, stable lifestyle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 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robl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Problem</a:t>
            </a:r>
          </a:p>
        </p:txBody>
      </p:sp>
      <p:sp>
        <p:nvSpPr>
          <p:cNvPr id="151" name="We put our hope i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 defTabSz="572516">
              <a:spcBef>
                <a:spcPts val="4100"/>
              </a:spcBef>
              <a:buSzTx/>
              <a:buNone/>
              <a:defRPr sz="6076"/>
            </a:pPr>
            <a:r>
              <a:rPr u="sng"/>
              <a:t>We put our hope in</a:t>
            </a:r>
            <a:r>
              <a:t>: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A comfortable, stable lifestyle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Being important, “useful”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robl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Problem</a:t>
            </a:r>
          </a:p>
        </p:txBody>
      </p:sp>
      <p:sp>
        <p:nvSpPr>
          <p:cNvPr id="154" name="We put our hope i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ctr" defTabSz="572516">
              <a:spcBef>
                <a:spcPts val="4100"/>
              </a:spcBef>
              <a:buSzTx/>
              <a:buNone/>
              <a:defRPr sz="6076"/>
            </a:pPr>
            <a:r>
              <a:rPr u="sng"/>
              <a:t>We put our hope in</a:t>
            </a:r>
            <a:r>
              <a:t>: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A comfortable, stable lifestyle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Being important, “useful”</a:t>
            </a:r>
          </a:p>
          <a:p>
            <a:pPr marL="1205706" indent="-1205706" defTabSz="572516">
              <a:spcBef>
                <a:spcPts val="4100"/>
              </a:spcBef>
              <a:buSzPct val="100000"/>
              <a:buAutoNum type="arabicParenR"/>
              <a:defRPr sz="6076"/>
            </a:pPr>
            <a:r>
              <a:t>Pleasing other people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Applic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157" name="The Solu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200"/>
            </a:pPr>
            <a:r>
              <a:rPr u="sng"/>
              <a:t>The Solution</a:t>
            </a:r>
            <a:r>
              <a:t>: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Confidently follow</a:t>
            </a:r>
            <a:r>
              <a:t> Jesus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 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Applic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160" name="The Solu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200"/>
            </a:pPr>
            <a:r>
              <a:rPr u="sng"/>
              <a:t>The Solution</a:t>
            </a:r>
            <a:r>
              <a:t>: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Confidently follow</a:t>
            </a:r>
            <a:r>
              <a:t> Jesus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Yield</a:t>
            </a:r>
            <a:r>
              <a:t> to Jesus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 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Applic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163" name="The Solu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200"/>
            </a:pPr>
            <a:r>
              <a:rPr u="sng"/>
              <a:t>The Solution</a:t>
            </a:r>
            <a:r>
              <a:t>: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Confidently follow</a:t>
            </a:r>
            <a:r>
              <a:t> Jesus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Yield</a:t>
            </a:r>
            <a:r>
              <a:t> to Jesus</a:t>
            </a:r>
          </a:p>
          <a:p>
            <a:pPr marL="1230312" indent="-1230312">
              <a:buSzPct val="100000"/>
              <a:buAutoNum type="arabicParenR"/>
              <a:defRPr sz="6200"/>
            </a:pPr>
            <a:r>
              <a:rPr b="1"/>
              <a:t>Remember</a:t>
            </a:r>
            <a:r>
              <a:t> Inheritance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Conclusion</a:t>
            </a:r>
          </a:p>
        </p:txBody>
      </p:sp>
      <p:pic>
        <p:nvPicPr>
          <p:cNvPr id="167" name="Screen Shot 2025-10-17 at 10.41.53 AM.png" descr="Screen Shot 2025-10-17 at 10.41.53 AM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930400" y="2133600"/>
            <a:ext cx="8966200" cy="7327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Introduction</a:t>
            </a:r>
          </a:p>
        </p:txBody>
      </p:sp>
      <p:pic>
        <p:nvPicPr>
          <p:cNvPr id="124" name="Screen Shot 2025-10-17 at 10.41.53 AM.png" descr="Screen Shot 2025-10-17 at 10.41.53 AM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019300" y="2070100"/>
            <a:ext cx="8966200" cy="73279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vie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Review</a:t>
            </a:r>
          </a:p>
        </p:txBody>
      </p:sp>
      <p:sp>
        <p:nvSpPr>
          <p:cNvPr id="127" name="Jesus is the Son of God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22275" indent="-422275" defTabSz="554990">
              <a:spcBef>
                <a:spcPts val="3900"/>
              </a:spcBef>
              <a:defRPr sz="5700"/>
            </a:pPr>
            <a:r>
              <a:t>Jesus is the Son of God.</a:t>
            </a:r>
          </a:p>
          <a:p>
            <a:pPr marL="844550" lvl="1" indent="-422275" defTabSz="554990">
              <a:spcBef>
                <a:spcPts val="3900"/>
              </a:spcBef>
              <a:defRPr sz="5700"/>
            </a:pPr>
            <a:r>
              <a:t>Disciples appropriate Jesus as Life (Luke 9:18–36)</a:t>
            </a:r>
          </a:p>
          <a:p>
            <a:pPr marL="844550" lvl="1" indent="-422275" defTabSz="554990">
              <a:spcBef>
                <a:spcPts val="3900"/>
              </a:spcBef>
              <a:defRPr sz="5700"/>
            </a:pPr>
            <a:r>
              <a:t>True greatness is being a dependent child of God (Luke 9:37–50)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uke 9:51–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9:51–62</a:t>
            </a:r>
          </a:p>
        </p:txBody>
      </p:sp>
      <p:sp>
        <p:nvSpPr>
          <p:cNvPr id="130" name="vs. 51–56…Luke’s emphasis was 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26720" indent="-426720" defTabSz="560831">
              <a:spcBef>
                <a:spcPts val="4000"/>
              </a:spcBef>
              <a:defRPr sz="5952"/>
            </a:pPr>
            <a:r>
              <a:rPr b="1" u="sng"/>
              <a:t>vs. 51–56</a:t>
            </a:r>
            <a:r>
              <a:t>…Luke’s emphasis was on:</a:t>
            </a:r>
          </a:p>
          <a:p>
            <a:pPr marL="0" lvl="3" indent="0" defTabSz="560831">
              <a:spcBef>
                <a:spcPts val="4000"/>
              </a:spcBef>
              <a:buSzTx/>
              <a:buNone/>
              <a:defRPr sz="5952"/>
            </a:pPr>
            <a:r>
              <a:rPr u="sng"/>
              <a:t>Jesus’ position as the Son of God</a:t>
            </a:r>
            <a:r>
              <a:t>. </a:t>
            </a:r>
          </a:p>
          <a:p>
            <a:pPr marL="0" lvl="2" indent="0" defTabSz="560831">
              <a:spcBef>
                <a:spcPts val="4000"/>
              </a:spcBef>
              <a:buSzTx/>
              <a:buNone/>
              <a:defRPr sz="5952"/>
            </a:pPr>
            <a:r>
              <a:t>Again, only HE is great (9:43, 46)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Luke 9:51–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Luke 9:51–62</a:t>
            </a:r>
          </a:p>
        </p:txBody>
      </p:sp>
      <p:sp>
        <p:nvSpPr>
          <p:cNvPr id="133" name="vs. 57–62… Discipleship is a call to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31165" indent="-431165" defTabSz="566674">
              <a:spcBef>
                <a:spcPts val="4000"/>
              </a:spcBef>
              <a:defRPr sz="6014"/>
            </a:pPr>
            <a:r>
              <a:rPr b="1" u="sng"/>
              <a:t>vs. 57–62</a:t>
            </a:r>
            <a:r>
              <a:rPr b="1"/>
              <a:t>…</a:t>
            </a:r>
            <a:r>
              <a:t> Discipleship is a call to: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A transient lifestyle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 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Luke 9:51–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Luke 9:51–62</a:t>
            </a:r>
          </a:p>
        </p:txBody>
      </p:sp>
      <p:sp>
        <p:nvSpPr>
          <p:cNvPr id="136" name="vs. 57–62… Discipleship is a call to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31165" indent="-431165" defTabSz="566674">
              <a:spcBef>
                <a:spcPts val="4000"/>
              </a:spcBef>
              <a:defRPr sz="6014"/>
            </a:pPr>
            <a:r>
              <a:rPr b="1" u="sng"/>
              <a:t>vs. 57–62</a:t>
            </a:r>
            <a:r>
              <a:rPr b="1"/>
              <a:t>…</a:t>
            </a:r>
            <a:r>
              <a:t> Discipleship is a call to: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A transient lifestyle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Dependence on God</a:t>
            </a:r>
          </a:p>
          <a:p>
            <a:pPr marL="1809353" lvl="1" indent="-1193403" defTabSz="566674">
              <a:spcBef>
                <a:spcPts val="4000"/>
              </a:spcBef>
              <a:buSzPct val="100000"/>
              <a:buAutoNum type="arabicParenR"/>
              <a:defRPr sz="6014"/>
            </a:pPr>
            <a:r>
              <a:rPr u="sng"/>
              <a:t>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Luke 9:51–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9:51–62</a:t>
            </a:r>
          </a:p>
        </p:txBody>
      </p:sp>
      <p:sp>
        <p:nvSpPr>
          <p:cNvPr id="139" name="vs. 57–62… Discipleship is a call to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3385" indent="-413385" defTabSz="543305">
              <a:spcBef>
                <a:spcPts val="3900"/>
              </a:spcBef>
              <a:defRPr sz="5766"/>
            </a:pPr>
            <a:r>
              <a:rPr b="1" u="sng"/>
              <a:t>vs. 57–62</a:t>
            </a:r>
            <a:r>
              <a:rPr b="1"/>
              <a:t>…</a:t>
            </a:r>
            <a:r>
              <a:t> Discipleship is a call to:</a:t>
            </a:r>
          </a:p>
          <a:p>
            <a:pPr marL="1734740" lvl="1" indent="-1144190" defTabSz="543305">
              <a:spcBef>
                <a:spcPts val="3900"/>
              </a:spcBef>
              <a:buSzPct val="100000"/>
              <a:buAutoNum type="arabicParenR"/>
              <a:defRPr sz="5766"/>
            </a:pPr>
            <a:r>
              <a:rPr u="sng"/>
              <a:t>A transient lifestyle</a:t>
            </a:r>
          </a:p>
          <a:p>
            <a:pPr marL="1734740" lvl="1" indent="-1144190" defTabSz="543305">
              <a:spcBef>
                <a:spcPts val="3900"/>
              </a:spcBef>
              <a:buSzPct val="100000"/>
              <a:buAutoNum type="arabicParenR"/>
              <a:defRPr sz="5766"/>
            </a:pPr>
            <a:r>
              <a:rPr u="sng"/>
              <a:t>Dependence on God</a:t>
            </a:r>
          </a:p>
          <a:p>
            <a:pPr marL="1734740" lvl="1" indent="-1144190" defTabSz="543305">
              <a:spcBef>
                <a:spcPts val="3900"/>
              </a:spcBef>
              <a:buSzPct val="100000"/>
              <a:buAutoNum type="arabicParenR"/>
              <a:defRPr sz="5766"/>
            </a:pPr>
            <a:r>
              <a:rPr u="sng"/>
              <a:t>Detachment from former life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MAIN IDE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142" name="Disciples fix their minds completely on Jesus’ ascension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7800"/>
            </a:lvl1pPr>
          </a:lstStyle>
          <a:p>
            <a:r>
              <a:t>Disciples fix their minds completely on Jesus’ ascension.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IN IDE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  <a:defRPr sz="6200" b="1" u="sng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0" u="none"/>
            </a:pPr>
            <a:r>
              <a:rPr b="1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145" name="Disciples fix their minds completely on Jesus’ ascension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200"/>
            </a:pPr>
            <a:r>
              <a:rPr i="1"/>
              <a:t>Disciples fix their minds completely on Jesus’ ascension</a:t>
            </a:r>
            <a:r>
              <a:t>.</a:t>
            </a:r>
          </a:p>
          <a:p>
            <a:pPr marL="0" indent="0" algn="ctr">
              <a:buSzTx/>
              <a:buNone/>
              <a:defRPr sz="6200"/>
            </a:pPr>
            <a:r>
              <a:t>Problem: </a:t>
            </a:r>
            <a:r>
              <a:rPr u="sng"/>
              <a:t>We put our hope in other things</a:t>
            </a:r>
            <a:r>
              <a:t>: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247</Words>
  <Application>Microsoft Office PowerPoint</Application>
  <PresentationFormat>Custom</PresentationFormat>
  <Paragraphs>63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Black</vt:lpstr>
      <vt:lpstr>The Call to Discipleship  part 1</vt:lpstr>
      <vt:lpstr>Introduction</vt:lpstr>
      <vt:lpstr>Review</vt:lpstr>
      <vt:lpstr>Luke 9:51–62</vt:lpstr>
      <vt:lpstr>Luke 9:51–62</vt:lpstr>
      <vt:lpstr>Luke 9:51–62</vt:lpstr>
      <vt:lpstr>Luke 9:51–62</vt:lpstr>
      <vt:lpstr>MAIN IDEA</vt:lpstr>
      <vt:lpstr>MAIN IDEA</vt:lpstr>
      <vt:lpstr>Problem</vt:lpstr>
      <vt:lpstr>Problem</vt:lpstr>
      <vt:lpstr>Problem</vt:lpstr>
      <vt:lpstr>Application</vt:lpstr>
      <vt:lpstr>Application</vt:lpstr>
      <vt:lpstr>Application</vt:lpstr>
      <vt:lpstr>Conclusion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Call to Discipleship  part 1</dc:title>
  <dc:creator>Max Bell</dc:creator>
  <cp:lastModifiedBy>Max Bell</cp:lastModifiedBy>
  <cp:revision>2</cp:revision>
  <dcterms:modified xsi:type="dcterms:W3CDTF">2025-10-18T20:56:55Z</dcterms:modified>
</cp:coreProperties>
</file>