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37"/>
  </p:normalViewPr>
  <p:slideViewPr>
    <p:cSldViewPr snapToGrid="0" snapToObjects="1">
      <p:cViewPr varScale="1">
        <p:scale>
          <a:sx n="53" d="100"/>
          <a:sy n="53" d="100"/>
        </p:scale>
        <p:origin x="-840" y="-77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929606" y="-12700"/>
            <a:ext cx="16551777" cy="110345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-647700" y="508000"/>
            <a:ext cx="12369801" cy="61425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451058" y="-138499"/>
            <a:ext cx="13525502" cy="90170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473575" y="2032000"/>
            <a:ext cx="10287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426200" y="4965700"/>
            <a:ext cx="5886450" cy="3924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37350" y="639233"/>
            <a:ext cx="5880100" cy="3920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3400425" y="-127000"/>
            <a:ext cx="13525500" cy="9017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rue Greatness"/>
          <p:cNvSpPr txBox="1">
            <a:spLocks noGrp="1"/>
          </p:cNvSpPr>
          <p:nvPr>
            <p:ph type="ctrTitle"/>
          </p:nvPr>
        </p:nvSpPr>
        <p:spPr>
          <a:xfrm>
            <a:off x="1270000" y="2174876"/>
            <a:ext cx="10464800" cy="1382712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C000"/>
                </a:solidFill>
              </a:rPr>
              <a:t>True Greatness</a:t>
            </a:r>
          </a:p>
        </p:txBody>
      </p:sp>
      <p:sp>
        <p:nvSpPr>
          <p:cNvPr id="120" name="Luke 9:37–50"/>
          <p:cNvSpPr txBox="1">
            <a:spLocks noGrp="1"/>
          </p:cNvSpPr>
          <p:nvPr>
            <p:ph type="subTitle" sz="quarter" idx="1"/>
          </p:nvPr>
        </p:nvSpPr>
        <p:spPr>
          <a:xfrm>
            <a:off x="1270000" y="3557588"/>
            <a:ext cx="10464800" cy="11303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6000" dirty="0">
                <a:solidFill>
                  <a:srgbClr val="FFC000"/>
                </a:solidFill>
              </a:rPr>
              <a:t>Luke 9:37–50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Application / Conclus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r>
              <a:rPr dirty="0">
                <a:solidFill>
                  <a:srgbClr val="FFC000"/>
                </a:solidFill>
              </a:rPr>
              <a:t>Application / Conclusion</a:t>
            </a:r>
          </a:p>
        </p:txBody>
      </p:sp>
      <p:sp>
        <p:nvSpPr>
          <p:cNvPr id="153" name="The Call to Discipleship is a call to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 algn="ctr" defTabSz="473201">
              <a:spcBef>
                <a:spcPts val="1600"/>
              </a:spcBef>
              <a:buSzTx/>
              <a:buNone/>
              <a:defRPr sz="5508"/>
            </a:pPr>
            <a:r>
              <a:t>The Call to Discipleship is a call to:</a:t>
            </a:r>
          </a:p>
          <a:p>
            <a:pPr marL="514349" indent="-514349" defTabSz="473201">
              <a:spcBef>
                <a:spcPts val="1600"/>
              </a:spcBef>
              <a:buSzPct val="100000"/>
              <a:buAutoNum type="arabicPeriod"/>
              <a:defRPr sz="5508"/>
            </a:pPr>
            <a:r>
              <a:t> Love</a:t>
            </a:r>
          </a:p>
          <a:p>
            <a:pPr marL="514349" indent="-514349" defTabSz="473201">
              <a:spcBef>
                <a:spcPts val="1600"/>
              </a:spcBef>
              <a:buSzPct val="100000"/>
              <a:buAutoNum type="arabicPeriod"/>
              <a:defRPr sz="5508"/>
            </a:pPr>
            <a:r>
              <a:t> Joy</a:t>
            </a:r>
          </a:p>
          <a:p>
            <a:pPr marL="514349" indent="-514349" defTabSz="473201">
              <a:spcBef>
                <a:spcPts val="1600"/>
              </a:spcBef>
              <a:buSzPct val="100000"/>
              <a:buAutoNum type="arabicPeriod"/>
              <a:defRPr sz="5508"/>
            </a:pPr>
            <a:r>
              <a:t> Peace</a:t>
            </a:r>
          </a:p>
          <a:p>
            <a:pPr marL="514349" indent="-514349" defTabSz="473201">
              <a:spcBef>
                <a:spcPts val="1600"/>
              </a:spcBef>
              <a:buSzPct val="100000"/>
              <a:buAutoNum type="arabicPeriod"/>
              <a:defRPr sz="5508"/>
            </a:pPr>
            <a:r>
              <a:t> Kindness</a:t>
            </a:r>
          </a:p>
          <a:p>
            <a:pPr marL="0" indent="0" algn="ctr" defTabSz="473201">
              <a:spcBef>
                <a:spcPts val="1600"/>
              </a:spcBef>
              <a:buSzTx/>
              <a:buNone/>
              <a:defRPr sz="5508" i="1"/>
            </a:pPr>
            <a:r>
              <a:t>In Christ, your identity is Christ</a:t>
            </a:r>
          </a:p>
        </p:txBody>
      </p:sp>
      <p:grpSp>
        <p:nvGrpSpPr>
          <p:cNvPr id="170" name="Group"/>
          <p:cNvGrpSpPr/>
          <p:nvPr/>
        </p:nvGrpSpPr>
        <p:grpSpPr>
          <a:xfrm>
            <a:off x="5001470" y="3515822"/>
            <a:ext cx="6479518" cy="4090306"/>
            <a:chOff x="0" y="0"/>
            <a:chExt cx="6479517" cy="4090304"/>
          </a:xfrm>
        </p:grpSpPr>
        <p:pic>
          <p:nvPicPr>
            <p:cNvPr id="154" name="Screen Shot 2025-10-08 at 6.00.21 PM.png" descr="Screen Shot 2025-10-08 at 6.00.21 PM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95728"/>
              <a:ext cx="2249823" cy="14795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5" name="Screen Shot 2025-10-08 at 6.01.03 PM.png" descr="Screen Shot 2025-10-08 at 6.01.03 PM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66911" y="212888"/>
              <a:ext cx="2006758" cy="13323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6" name="Screen Shot 2025-10-08 at 6.01.29 PM.png" descr="Screen Shot 2025-10-08 at 6.01.29 PM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4279" y="2474195"/>
              <a:ext cx="1471605" cy="14741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" name="Screen Shot 2025-10-08 at 6.06.33 PM.png" descr="Screen Shot 2025-10-08 at 6.06.33 PM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79873" y="2584318"/>
              <a:ext cx="1251704" cy="12538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60" name="Group"/>
            <p:cNvGrpSpPr/>
            <p:nvPr/>
          </p:nvGrpSpPr>
          <p:grpSpPr>
            <a:xfrm>
              <a:off x="439826" y="256432"/>
              <a:ext cx="1370170" cy="1758111"/>
              <a:chOff x="0" y="0"/>
              <a:chExt cx="1370169" cy="1758109"/>
            </a:xfrm>
          </p:grpSpPr>
          <p:sp>
            <p:nvSpPr>
              <p:cNvPr id="158" name="Rectangle"/>
              <p:cNvSpPr/>
              <p:nvPr/>
            </p:nvSpPr>
            <p:spPr>
              <a:xfrm>
                <a:off x="507284" y="0"/>
                <a:ext cx="355601" cy="1758110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59" name="Rectangle"/>
              <p:cNvSpPr/>
              <p:nvPr/>
            </p:nvSpPr>
            <p:spPr>
              <a:xfrm>
                <a:off x="0" y="429868"/>
                <a:ext cx="1370170" cy="255003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  <p:grpSp>
          <p:nvGrpSpPr>
            <p:cNvPr id="163" name="Group"/>
            <p:cNvGrpSpPr/>
            <p:nvPr/>
          </p:nvGrpSpPr>
          <p:grpSpPr>
            <a:xfrm>
              <a:off x="4185206" y="0"/>
              <a:ext cx="1370170" cy="1758110"/>
              <a:chOff x="0" y="0"/>
              <a:chExt cx="1370169" cy="1758109"/>
            </a:xfrm>
          </p:grpSpPr>
          <p:sp>
            <p:nvSpPr>
              <p:cNvPr id="161" name="Rectangle"/>
              <p:cNvSpPr/>
              <p:nvPr/>
            </p:nvSpPr>
            <p:spPr>
              <a:xfrm>
                <a:off x="507284" y="0"/>
                <a:ext cx="355601" cy="1758110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62" name="Rectangle"/>
              <p:cNvSpPr/>
              <p:nvPr/>
            </p:nvSpPr>
            <p:spPr>
              <a:xfrm>
                <a:off x="0" y="429868"/>
                <a:ext cx="1370170" cy="255003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  <p:grpSp>
          <p:nvGrpSpPr>
            <p:cNvPr id="166" name="Group"/>
            <p:cNvGrpSpPr/>
            <p:nvPr/>
          </p:nvGrpSpPr>
          <p:grpSpPr>
            <a:xfrm>
              <a:off x="1775723" y="2332195"/>
              <a:ext cx="1370170" cy="1758110"/>
              <a:chOff x="0" y="0"/>
              <a:chExt cx="1370169" cy="1758109"/>
            </a:xfrm>
          </p:grpSpPr>
          <p:sp>
            <p:nvSpPr>
              <p:cNvPr id="164" name="Rectangle"/>
              <p:cNvSpPr/>
              <p:nvPr/>
            </p:nvSpPr>
            <p:spPr>
              <a:xfrm>
                <a:off x="507284" y="0"/>
                <a:ext cx="355601" cy="1758110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65" name="Rectangle"/>
              <p:cNvSpPr/>
              <p:nvPr/>
            </p:nvSpPr>
            <p:spPr>
              <a:xfrm>
                <a:off x="0" y="429868"/>
                <a:ext cx="1370170" cy="255003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  <p:grpSp>
          <p:nvGrpSpPr>
            <p:cNvPr id="169" name="Group"/>
            <p:cNvGrpSpPr/>
            <p:nvPr/>
          </p:nvGrpSpPr>
          <p:grpSpPr>
            <a:xfrm>
              <a:off x="5109348" y="2332195"/>
              <a:ext cx="1370170" cy="1758110"/>
              <a:chOff x="0" y="0"/>
              <a:chExt cx="1370169" cy="1758109"/>
            </a:xfrm>
          </p:grpSpPr>
          <p:sp>
            <p:nvSpPr>
              <p:cNvPr id="167" name="Rectangle"/>
              <p:cNvSpPr/>
              <p:nvPr/>
            </p:nvSpPr>
            <p:spPr>
              <a:xfrm>
                <a:off x="507284" y="0"/>
                <a:ext cx="355601" cy="1758110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68" name="Rectangle"/>
              <p:cNvSpPr/>
              <p:nvPr/>
            </p:nvSpPr>
            <p:spPr>
              <a:xfrm>
                <a:off x="0" y="429868"/>
                <a:ext cx="1370170" cy="255003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Introdu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C000"/>
                </a:solidFill>
              </a:rPr>
              <a:t>Introduction</a:t>
            </a:r>
          </a:p>
        </p:txBody>
      </p:sp>
      <p:sp>
        <p:nvSpPr>
          <p:cNvPr id="123" name="What are some things we need in order to serve others?"/>
          <p:cNvSpPr txBox="1">
            <a:spLocks noGrp="1"/>
          </p:cNvSpPr>
          <p:nvPr>
            <p:ph type="body" idx="1"/>
          </p:nvPr>
        </p:nvSpPr>
        <p:spPr>
          <a:xfrm>
            <a:off x="952500" y="1881920"/>
            <a:ext cx="11099800" cy="6995380"/>
          </a:xfrm>
          <a:prstGeom prst="rect">
            <a:avLst/>
          </a:prstGeom>
        </p:spPr>
        <p:txBody>
          <a:bodyPr anchor="t"/>
          <a:lstStyle>
            <a:lvl1pPr>
              <a:spcBef>
                <a:spcPts val="0"/>
              </a:spcBef>
              <a:defRPr sz="5700"/>
            </a:lvl1pPr>
          </a:lstStyle>
          <a:p>
            <a:r>
              <a:t>What are some things we need in order to serve others?</a:t>
            </a:r>
          </a:p>
        </p:txBody>
      </p:sp>
      <p:grpSp>
        <p:nvGrpSpPr>
          <p:cNvPr id="128" name="Group"/>
          <p:cNvGrpSpPr/>
          <p:nvPr/>
        </p:nvGrpSpPr>
        <p:grpSpPr>
          <a:xfrm>
            <a:off x="159359" y="3637030"/>
            <a:ext cx="13280108" cy="5474647"/>
            <a:chOff x="0" y="0"/>
            <a:chExt cx="13280106" cy="5474646"/>
          </a:xfrm>
        </p:grpSpPr>
        <p:pic>
          <p:nvPicPr>
            <p:cNvPr id="124" name="Screen Shot 2025-10-08 at 6.00.21 PM.png" descr="Screen Shot 2025-10-08 at 6.00.21 PM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3410"/>
              <a:ext cx="5370172" cy="35315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5" name="Screen Shot 2025-10-08 at 6.01.03 PM.png" descr="Screen Shot 2025-10-08 at 6.01.03 PM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53785" y="0"/>
              <a:ext cx="5926322" cy="39346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6" name="Screen Shot 2025-10-08 at 6.01.29 PM.png" descr="Screen Shot 2025-10-08 at 6.01.29 PM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5500" y="2480645"/>
              <a:ext cx="2839171" cy="28440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7" name="Screen Shot 2025-10-08 at 6.06.33 PM.png" descr="Screen Shot 2025-10-08 at 6.06.33 PM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20703" y="1823678"/>
              <a:ext cx="3644676" cy="3650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Introdu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C000"/>
                </a:solidFill>
              </a:rPr>
              <a:t>Introduction</a:t>
            </a:r>
          </a:p>
        </p:txBody>
      </p:sp>
      <p:sp>
        <p:nvSpPr>
          <p:cNvPr id="131" name="One thing: JESU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4500" indent="-444500">
              <a:spcBef>
                <a:spcPts val="600"/>
              </a:spcBef>
              <a:defRPr sz="6200"/>
            </a:pPr>
            <a:r>
              <a:t>One thing: JESUS</a:t>
            </a:r>
          </a:p>
          <a:p>
            <a:pPr lvl="1">
              <a:spcBef>
                <a:spcPts val="600"/>
              </a:spcBef>
              <a:defRPr sz="6200"/>
            </a:pPr>
            <a:r>
              <a:t>His resources:</a:t>
            </a:r>
          </a:p>
          <a:p>
            <a:pPr marL="1865312" lvl="1" indent="-1230312">
              <a:spcBef>
                <a:spcPts val="600"/>
              </a:spcBef>
              <a:buSzPct val="100000"/>
              <a:buAutoNum type="arabicPeriod"/>
              <a:defRPr sz="6200"/>
            </a:pPr>
            <a:r>
              <a:t>Love</a:t>
            </a:r>
          </a:p>
          <a:p>
            <a:pPr marL="1865312" lvl="1" indent="-1230312">
              <a:spcBef>
                <a:spcPts val="600"/>
              </a:spcBef>
              <a:buSzPct val="100000"/>
              <a:buAutoNum type="arabicPeriod"/>
              <a:defRPr sz="6200"/>
            </a:pPr>
            <a:r>
              <a:t>Joy</a:t>
            </a:r>
          </a:p>
          <a:p>
            <a:pPr marL="1865312" lvl="1" indent="-1230312">
              <a:spcBef>
                <a:spcPts val="600"/>
              </a:spcBef>
              <a:buSzPct val="100000"/>
              <a:buAutoNum type="arabicPeriod"/>
              <a:defRPr sz="6200"/>
            </a:pPr>
            <a:r>
              <a:t>Peace </a:t>
            </a:r>
          </a:p>
          <a:p>
            <a:pPr marL="1865312" lvl="1" indent="-1230312">
              <a:spcBef>
                <a:spcPts val="600"/>
              </a:spcBef>
              <a:buSzPct val="100000"/>
              <a:buAutoNum type="arabicPeriod"/>
              <a:defRPr sz="6200"/>
            </a:pPr>
            <a:r>
              <a:t>Kindness…</a:t>
            </a:r>
          </a:p>
        </p:txBody>
      </p:sp>
      <p:pic>
        <p:nvPicPr>
          <p:cNvPr id="132" name="Screen Shot 2025-10-09 at 10.48.36 AM.png" descr="Screen Shot 2025-10-09 at 10.48.36 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0458" y="2912854"/>
            <a:ext cx="4877231" cy="59644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view—Luke 9:18–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C000"/>
                </a:solidFill>
              </a:rPr>
              <a:t>Review—Luke 9:18–36</a:t>
            </a:r>
          </a:p>
        </p:txBody>
      </p:sp>
      <p:sp>
        <p:nvSpPr>
          <p:cNvPr id="135" name="Death to Self = Jesus is my Lif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 defTabSz="467359">
              <a:spcBef>
                <a:spcPts val="1200"/>
              </a:spcBef>
              <a:buSzTx/>
              <a:buNone/>
              <a:defRPr sz="5840" u="sng"/>
            </a:pPr>
            <a:r>
              <a:t>Death to Self = Jesus is my Life</a:t>
            </a:r>
          </a:p>
          <a:p>
            <a:pPr marL="355600" indent="-355600" defTabSz="467359">
              <a:spcBef>
                <a:spcPts val="1200"/>
              </a:spcBef>
              <a:defRPr sz="5840"/>
            </a:pPr>
            <a:r>
              <a:t>WE CAN:</a:t>
            </a:r>
          </a:p>
          <a:p>
            <a:pPr marL="1016000" lvl="1" indent="-508000" defTabSz="467359">
              <a:spcBef>
                <a:spcPts val="1200"/>
              </a:spcBef>
              <a:buSzPct val="100000"/>
              <a:buAutoNum type="arabicPeriod"/>
              <a:defRPr sz="5840"/>
            </a:pPr>
            <a:r>
              <a:t>Suffer Gracefully</a:t>
            </a:r>
          </a:p>
          <a:p>
            <a:pPr marL="1016000" lvl="1" indent="-508000" defTabSz="467359">
              <a:spcBef>
                <a:spcPts val="1200"/>
              </a:spcBef>
              <a:buSzPct val="100000"/>
              <a:buAutoNum type="arabicPeriod"/>
              <a:defRPr sz="5840"/>
            </a:pPr>
            <a:r>
              <a:t>Endure Rejection</a:t>
            </a:r>
          </a:p>
          <a:p>
            <a:pPr marL="1016000" lvl="1" indent="-508000" defTabSz="467359">
              <a:spcBef>
                <a:spcPts val="1200"/>
              </a:spcBef>
              <a:buSzPct val="100000"/>
              <a:buAutoNum type="arabicPeriod"/>
              <a:defRPr sz="5840"/>
            </a:pPr>
            <a:r>
              <a:t>Overcome Fleshly Nature</a:t>
            </a:r>
          </a:p>
          <a:p>
            <a:pPr marL="1016000" lvl="1" indent="-508000" defTabSz="467359">
              <a:spcBef>
                <a:spcPts val="1200"/>
              </a:spcBef>
              <a:buSzPct val="100000"/>
              <a:buAutoNum type="arabicPeriod"/>
              <a:defRPr sz="5840"/>
            </a:pPr>
            <a:r>
              <a:t>HOPE in the Resurrection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Luke 9:37–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C000"/>
                </a:solidFill>
              </a:rPr>
              <a:t>Luke 9:37–50</a:t>
            </a:r>
          </a:p>
        </p:txBody>
      </p:sp>
      <p:sp>
        <p:nvSpPr>
          <p:cNvPr id="138" name="verses 37–41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7200"/>
            </a:pPr>
            <a:r>
              <a:t>verses 37–41:</a:t>
            </a:r>
          </a:p>
          <a:p>
            <a:pPr marL="444500" indent="-444500">
              <a:defRPr sz="7200"/>
            </a:pPr>
            <a:r>
              <a:t>The disciples were “</a:t>
            </a:r>
            <a:r>
              <a:rPr b="1" u="sng"/>
              <a:t>unbelieving</a:t>
            </a:r>
            <a:r>
              <a:t> and </a:t>
            </a:r>
            <a:r>
              <a:rPr b="1" u="sng"/>
              <a:t>perverted</a:t>
            </a:r>
            <a:r>
              <a:t>”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Luke 9:37–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C000"/>
                </a:solidFill>
              </a:rPr>
              <a:t>Luke 9:37–50</a:t>
            </a:r>
          </a:p>
        </p:txBody>
      </p:sp>
      <p:sp>
        <p:nvSpPr>
          <p:cNvPr id="141" name="verses 42–43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7200"/>
            </a:pPr>
            <a:r>
              <a:t>verses 42–43:</a:t>
            </a:r>
          </a:p>
          <a:p>
            <a:pPr marL="444500" indent="-444500">
              <a:defRPr sz="7200"/>
            </a:pPr>
            <a:r>
              <a:t>Jesus served.</a:t>
            </a:r>
          </a:p>
          <a:p>
            <a:pPr marL="444500" indent="-444500">
              <a:defRPr sz="7200"/>
            </a:pPr>
            <a:r>
              <a:t>They realized </a:t>
            </a:r>
            <a:r>
              <a:rPr b="1" u="sng"/>
              <a:t>Jesus is God</a:t>
            </a:r>
            <a:r>
              <a:t> and </a:t>
            </a:r>
            <a:r>
              <a:rPr b="1" u="sng"/>
              <a:t>He is great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Luke 9:37–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C000"/>
                </a:solidFill>
              </a:rPr>
              <a:t>Luke 9:37–50</a:t>
            </a:r>
          </a:p>
        </p:txBody>
      </p:sp>
      <p:sp>
        <p:nvSpPr>
          <p:cNvPr id="144" name="verses 44–45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 defTabSz="549148">
              <a:spcBef>
                <a:spcPts val="3900"/>
              </a:spcBef>
              <a:buSzTx/>
              <a:buNone/>
              <a:defRPr sz="6768"/>
            </a:pPr>
            <a:r>
              <a:t>verses 44–45:</a:t>
            </a:r>
          </a:p>
          <a:p>
            <a:pPr marL="417830" indent="-417830" defTabSz="549148">
              <a:spcBef>
                <a:spcPts val="3900"/>
              </a:spcBef>
              <a:defRPr sz="6768"/>
            </a:pPr>
            <a:r>
              <a:t>The disciples were </a:t>
            </a:r>
            <a:r>
              <a:rPr b="1" u="sng"/>
              <a:t>unbelieving</a:t>
            </a:r>
            <a:r>
              <a:t>.</a:t>
            </a:r>
          </a:p>
          <a:p>
            <a:pPr marL="417830" indent="-417830" defTabSz="549148">
              <a:spcBef>
                <a:spcPts val="3900"/>
              </a:spcBef>
              <a:defRPr sz="6768"/>
            </a:pPr>
            <a:r>
              <a:t>They did not believe Jesus would </a:t>
            </a:r>
            <a:r>
              <a:rPr b="1" u="sng"/>
              <a:t>die for their sins.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Luke 9:37–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C000"/>
                </a:solidFill>
              </a:rPr>
              <a:t>Luke 9:37–50</a:t>
            </a:r>
          </a:p>
        </p:txBody>
      </p:sp>
      <p:sp>
        <p:nvSpPr>
          <p:cNvPr id="147" name="verses 46–48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7200"/>
            </a:pPr>
            <a:r>
              <a:rPr dirty="0"/>
              <a:t>verses 46–48:</a:t>
            </a:r>
          </a:p>
          <a:p>
            <a:pPr marL="444500" indent="-444500">
              <a:defRPr sz="7200"/>
            </a:pPr>
            <a:r>
              <a:rPr dirty="0"/>
              <a:t>The disciples were </a:t>
            </a:r>
            <a:r>
              <a:rPr b="1" u="sng" dirty="0"/>
              <a:t>perverted</a:t>
            </a:r>
            <a:r>
              <a:rPr dirty="0"/>
              <a:t>.</a:t>
            </a:r>
          </a:p>
          <a:p>
            <a:pPr marL="444500" indent="-444500">
              <a:defRPr sz="7200"/>
            </a:pPr>
            <a:r>
              <a:rPr dirty="0"/>
              <a:t>They want</a:t>
            </a:r>
            <a:r>
              <a:rPr lang="en-US" dirty="0"/>
              <a:t>ed</a:t>
            </a:r>
            <a:r>
              <a:rPr dirty="0"/>
              <a:t> </a:t>
            </a:r>
            <a:r>
              <a:rPr b="1" u="sng" dirty="0"/>
              <a:t>to be great.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MAIN IDE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r>
              <a:rPr dirty="0">
                <a:solidFill>
                  <a:srgbClr val="FFC000"/>
                </a:solidFill>
              </a:rPr>
              <a:t>MAIN IDEA</a:t>
            </a:r>
          </a:p>
        </p:txBody>
      </p:sp>
      <p:sp>
        <p:nvSpPr>
          <p:cNvPr id="150" name="True greatness is being a dependent son of God."/>
          <p:cNvSpPr txBox="1"/>
          <p:nvPr/>
        </p:nvSpPr>
        <p:spPr>
          <a:xfrm>
            <a:off x="1469772" y="3320629"/>
            <a:ext cx="10065255" cy="4026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500"/>
            </a:lvl1pPr>
          </a:lstStyle>
          <a:p>
            <a:r>
              <a:rPr dirty="0"/>
              <a:t>True greatness is </a:t>
            </a:r>
            <a:endParaRPr lang="en-US" dirty="0"/>
          </a:p>
          <a:p>
            <a:r>
              <a:rPr dirty="0"/>
              <a:t>being a dependent </a:t>
            </a:r>
            <a:endParaRPr lang="en-US" dirty="0"/>
          </a:p>
          <a:p>
            <a:r>
              <a:rPr dirty="0"/>
              <a:t>son of God.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160</Words>
  <Application>Microsoft Office PowerPoint</Application>
  <PresentationFormat>Custom</PresentationFormat>
  <Paragraphs>44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Black</vt:lpstr>
      <vt:lpstr>True Greatness</vt:lpstr>
      <vt:lpstr>Introduction</vt:lpstr>
      <vt:lpstr>Introduction</vt:lpstr>
      <vt:lpstr>Review—Luke 9:18–36</vt:lpstr>
      <vt:lpstr>Luke 9:37–50</vt:lpstr>
      <vt:lpstr>Luke 9:37–50</vt:lpstr>
      <vt:lpstr>Luke 9:37–50</vt:lpstr>
      <vt:lpstr>Luke 9:37–50</vt:lpstr>
      <vt:lpstr>MAIN IDEA</vt:lpstr>
      <vt:lpstr>Application / Conclusion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True Greatness</dc:title>
  <dc:creator>Max Bell</dc:creator>
  <cp:lastModifiedBy>Max Bell</cp:lastModifiedBy>
  <cp:revision>2</cp:revision>
  <dcterms:modified xsi:type="dcterms:W3CDTF">2025-10-10T01:41:45Z</dcterms:modified>
</cp:coreProperties>
</file>