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65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56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33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“To Be Full of Light”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“To Be Full of Light”</a:t>
            </a:r>
          </a:p>
        </p:txBody>
      </p:sp>
      <p:sp>
        <p:nvSpPr>
          <p:cNvPr id="120" name="5/25/2025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dirty="0">
                <a:solidFill>
                  <a:srgbClr val="FFC000"/>
                </a:solidFill>
              </a:rPr>
              <a:t>5/25/2025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onclusion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 u="sng"/>
            </a:pPr>
            <a:r>
              <a:rPr dirty="0">
                <a:solidFill>
                  <a:srgbClr val="FFC000"/>
                </a:solidFill>
              </a:rPr>
              <a:t>Conclusion</a:t>
            </a:r>
          </a:p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The call to </a:t>
            </a:r>
            <a:r>
              <a:rPr dirty="0" err="1">
                <a:solidFill>
                  <a:srgbClr val="FFC000"/>
                </a:solidFill>
              </a:rPr>
              <a:t>sonship</a:t>
            </a:r>
            <a:r>
              <a:rPr dirty="0">
                <a:solidFill>
                  <a:srgbClr val="FFC000"/>
                </a:solidFill>
              </a:rPr>
              <a:t> in Christ</a:t>
            </a:r>
          </a:p>
        </p:txBody>
      </p:sp>
      <p:sp>
        <p:nvSpPr>
          <p:cNvPr id="144" name="Questions to reflect on: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2052300" cy="6934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431165" indent="-431165" defTabSz="566674">
              <a:spcBef>
                <a:spcPts val="4000"/>
              </a:spcBef>
              <a:defRPr sz="3104"/>
            </a:pPr>
            <a:r>
              <a:rPr sz="4800" dirty="0"/>
              <a:t>Questions to reflect on:</a:t>
            </a:r>
          </a:p>
          <a:p>
            <a:pPr marL="862330" lvl="1" indent="-431165" defTabSz="566674">
              <a:spcBef>
                <a:spcPts val="4000"/>
              </a:spcBef>
              <a:defRPr sz="5238" i="1"/>
            </a:pPr>
            <a:r>
              <a:rPr sz="6000" dirty="0"/>
              <a:t>Are you allowing the Holy Spirit to examine every aspect of your life?</a:t>
            </a:r>
          </a:p>
          <a:p>
            <a:pPr marL="862330" lvl="1" indent="-431165" defTabSz="566674">
              <a:spcBef>
                <a:spcPts val="4000"/>
              </a:spcBef>
              <a:defRPr sz="5238" i="1"/>
            </a:pPr>
            <a:r>
              <a:rPr sz="6000" dirty="0"/>
              <a:t>Who are you inviting into the life Jesus offers?</a:t>
            </a:r>
          </a:p>
          <a:p>
            <a:pPr marL="431165" indent="-431165" defTabSz="566674">
              <a:spcBef>
                <a:spcPts val="4000"/>
              </a:spcBef>
              <a:defRPr sz="3104"/>
            </a:pPr>
            <a:r>
              <a:rPr sz="4400" dirty="0"/>
              <a:t>REMINDER: “Who’s Your One?”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Introduction</a:t>
            </a:r>
          </a:p>
        </p:txBody>
      </p:sp>
      <p:sp>
        <p:nvSpPr>
          <p:cNvPr id="123" name="Finding what is truly valuable takes instruction, sometimes letting go of what I think is valuable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08940" indent="-408940" defTabSz="537463">
              <a:spcBef>
                <a:spcPts val="3800"/>
              </a:spcBef>
              <a:defRPr sz="6256"/>
            </a:pPr>
            <a:r>
              <a:rPr dirty="0"/>
              <a:t>Finding what is truly valuable takes instruction, sometimes letting go of what I think is valuable</a:t>
            </a:r>
            <a:r>
              <a:rPr dirty="0" smtClean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Illustr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Illustration</a:t>
            </a:r>
          </a:p>
        </p:txBody>
      </p:sp>
      <p:sp>
        <p:nvSpPr>
          <p:cNvPr id="126" name="Clay jar with a lamp insi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6800"/>
            </a:pPr>
            <a:r>
              <a:rPr dirty="0"/>
              <a:t>Clay </a:t>
            </a:r>
            <a:r>
              <a:rPr lang="en-US" dirty="0" smtClean="0"/>
              <a:t>pitcher</a:t>
            </a:r>
            <a:r>
              <a:rPr dirty="0" smtClean="0"/>
              <a:t> </a:t>
            </a:r>
            <a:r>
              <a:rPr dirty="0"/>
              <a:t>with a lamp inside</a:t>
            </a:r>
          </a:p>
          <a:p>
            <a:pPr marL="444500" indent="-444500">
              <a:defRPr sz="6800"/>
            </a:pPr>
            <a:endParaRPr dirty="0"/>
          </a:p>
          <a:p>
            <a:pPr marL="444500" indent="-444500">
              <a:defRPr sz="6800"/>
            </a:pPr>
            <a:endParaRPr dirty="0"/>
          </a:p>
        </p:txBody>
      </p:sp>
      <p:pic>
        <p:nvPicPr>
          <p:cNvPr id="127" name="Screen Shot 2025-05-23 at 9.58.27 AM.png" descr="Screen Shot 2025-05-23 at 9.58.27 AM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841216" y="5327163"/>
            <a:ext cx="5718584" cy="40285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uke 8:16–21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defTabSz="257047">
              <a:defRPr sz="4444" u="sng"/>
            </a:pPr>
            <a:r>
              <a:rPr sz="5400" dirty="0">
                <a:solidFill>
                  <a:srgbClr val="FFC000"/>
                </a:solidFill>
              </a:rPr>
              <a:t>Luke 8:16–21</a:t>
            </a:r>
          </a:p>
          <a:p>
            <a:pPr defTabSz="257047">
              <a:defRPr sz="4400"/>
            </a:pPr>
            <a:r>
              <a:rPr sz="5400" dirty="0">
                <a:solidFill>
                  <a:srgbClr val="FFC000"/>
                </a:solidFill>
              </a:rPr>
              <a:t>Parable of the Lamp and entrance of Jesus’ family</a:t>
            </a:r>
          </a:p>
        </p:txBody>
      </p:sp>
      <p:sp>
        <p:nvSpPr>
          <p:cNvPr id="126" name="vs. 16—Purpose of the lamp is to give light to all who are gathered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91159" indent="-391159" defTabSz="514095">
              <a:spcBef>
                <a:spcPts val="3600"/>
              </a:spcBef>
              <a:defRPr sz="6336"/>
            </a:pPr>
            <a:r>
              <a:rPr sz="5400" dirty="0"/>
              <a:t>vs. </a:t>
            </a:r>
            <a:r>
              <a:rPr sz="5400" dirty="0" smtClean="0"/>
              <a:t>16</a:t>
            </a:r>
            <a:r>
              <a:rPr lang="en-US" sz="5400" dirty="0" smtClean="0"/>
              <a:t> - </a:t>
            </a:r>
            <a:r>
              <a:rPr sz="5400" dirty="0" smtClean="0"/>
              <a:t>Purpose </a:t>
            </a:r>
            <a:r>
              <a:rPr sz="5400" dirty="0"/>
              <a:t>of the lamp is to </a:t>
            </a:r>
            <a:r>
              <a:rPr sz="6600" u="sng" dirty="0"/>
              <a:t>give light to all who are gathered</a:t>
            </a:r>
          </a:p>
          <a:p>
            <a:pPr marL="391159" indent="-391159" defTabSz="514095">
              <a:spcBef>
                <a:spcPts val="3600"/>
              </a:spcBef>
              <a:defRPr sz="6336"/>
            </a:pPr>
            <a:r>
              <a:rPr sz="5400" dirty="0"/>
              <a:t>vs. </a:t>
            </a:r>
            <a:r>
              <a:rPr sz="5400" dirty="0" smtClean="0"/>
              <a:t>17</a:t>
            </a:r>
            <a:r>
              <a:rPr lang="en-US" sz="5400" dirty="0" smtClean="0"/>
              <a:t> - E</a:t>
            </a:r>
            <a:r>
              <a:rPr sz="5400" dirty="0" smtClean="0"/>
              <a:t>verything </a:t>
            </a:r>
            <a:r>
              <a:rPr sz="5400" dirty="0"/>
              <a:t>will become </a:t>
            </a:r>
            <a:r>
              <a:rPr sz="6600" u="sng" dirty="0"/>
              <a:t>evident</a:t>
            </a:r>
            <a:r>
              <a:rPr sz="6600" dirty="0"/>
              <a:t> </a:t>
            </a:r>
            <a:r>
              <a:rPr sz="5400" dirty="0"/>
              <a:t>regardless of what you do with </a:t>
            </a:r>
            <a:r>
              <a:rPr sz="6600" u="sng" dirty="0"/>
              <a:t>the light</a:t>
            </a:r>
            <a:r>
              <a:rPr sz="6600" dirty="0"/>
              <a:t>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uke 8:16–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Luke 8:16–21</a:t>
            </a:r>
          </a:p>
        </p:txBody>
      </p:sp>
      <p:sp>
        <p:nvSpPr>
          <p:cNvPr id="129" name="POINT: Everyone does something with the light, but there is only one good purpose for it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44500" indent="-444500">
              <a:defRPr sz="7200"/>
            </a:pPr>
            <a:r>
              <a:rPr sz="6000" dirty="0"/>
              <a:t>POINT: Everyone does something with </a:t>
            </a:r>
            <a:r>
              <a:rPr sz="7200" u="sng" dirty="0"/>
              <a:t>the light</a:t>
            </a:r>
            <a:r>
              <a:rPr sz="6000" dirty="0"/>
              <a:t>, but there is only one good </a:t>
            </a:r>
            <a:r>
              <a:rPr sz="8000" u="sng" dirty="0"/>
              <a:t>purpose</a:t>
            </a:r>
            <a:r>
              <a:rPr sz="6000" dirty="0"/>
              <a:t> for it.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uke 8:16–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Luke 8:16–21</a:t>
            </a:r>
          </a:p>
        </p:txBody>
      </p:sp>
      <p:sp>
        <p:nvSpPr>
          <p:cNvPr id="132" name="vs. 18—“Take care how you listen…” The good soil let the seed take root and transform them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5700"/>
            </a:pPr>
            <a:r>
              <a:rPr dirty="0"/>
              <a:t>vs. 18—“Take care how you listen…” The good soil let the seed take root and </a:t>
            </a:r>
            <a:r>
              <a:rPr sz="7200" u="sng" dirty="0"/>
              <a:t>transform</a:t>
            </a:r>
            <a:r>
              <a:rPr dirty="0"/>
              <a:t> them.</a:t>
            </a:r>
          </a:p>
          <a:p>
            <a:pPr>
              <a:defRPr sz="5700"/>
            </a:pPr>
            <a:r>
              <a:rPr dirty="0"/>
              <a:t>The one who put the lamp on the stand had </a:t>
            </a:r>
            <a:r>
              <a:rPr sz="6600" u="sng" dirty="0"/>
              <a:t>understanding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uke 8:16–21"/>
          <p:cNvSpPr txBox="1">
            <a:spLocks noGrp="1"/>
          </p:cNvSpPr>
          <p:nvPr>
            <p:ph type="title"/>
          </p:nvPr>
        </p:nvSpPr>
        <p:spPr>
          <a:xfrm>
            <a:off x="1016000" y="0"/>
            <a:ext cx="11099800" cy="2159000"/>
          </a:xfrm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Luke 8:16–21</a:t>
            </a:r>
          </a:p>
        </p:txBody>
      </p:sp>
      <p:sp>
        <p:nvSpPr>
          <p:cNvPr id="135" name="“Whoever has, more will be given.” A greater experience of Christ’s life, like the soil which produced a hundredfold.…"/>
          <p:cNvSpPr txBox="1">
            <a:spLocks noGrp="1"/>
          </p:cNvSpPr>
          <p:nvPr>
            <p:ph type="body" idx="1"/>
          </p:nvPr>
        </p:nvSpPr>
        <p:spPr>
          <a:xfrm>
            <a:off x="482600" y="2590800"/>
            <a:ext cx="12522200" cy="62865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04495" indent="-404495" defTabSz="531622">
              <a:spcBef>
                <a:spcPts val="3800"/>
              </a:spcBef>
              <a:defRPr sz="4914"/>
            </a:pPr>
            <a:r>
              <a:rPr sz="5000" dirty="0"/>
              <a:t>“Whoever has, more will be given.” A greater experience of </a:t>
            </a:r>
            <a:r>
              <a:rPr sz="6000" u="sng" dirty="0"/>
              <a:t>Christ’s life</a:t>
            </a:r>
            <a:r>
              <a:rPr sz="5000" dirty="0"/>
              <a:t>, like the soil which produced a hundredfold.</a:t>
            </a:r>
          </a:p>
          <a:p>
            <a:pPr marL="404495" indent="-404495" defTabSz="531622">
              <a:spcBef>
                <a:spcPts val="3800"/>
              </a:spcBef>
              <a:defRPr sz="4914"/>
            </a:pPr>
            <a:r>
              <a:rPr sz="5000" dirty="0"/>
              <a:t>“Whoever does not </a:t>
            </a:r>
            <a:r>
              <a:rPr sz="5000" dirty="0" smtClean="0"/>
              <a:t>have</a:t>
            </a:r>
            <a:r>
              <a:rPr lang="en-US" sz="5000" dirty="0" smtClean="0"/>
              <a:t>, even what he thinks he has will be taken…</a:t>
            </a:r>
          </a:p>
          <a:p>
            <a:pPr marL="404495" indent="-404495" defTabSz="531622">
              <a:spcBef>
                <a:spcPts val="3800"/>
              </a:spcBef>
              <a:defRPr sz="4914"/>
            </a:pPr>
            <a:r>
              <a:rPr sz="5000" dirty="0" smtClean="0"/>
              <a:t>Those </a:t>
            </a:r>
            <a:r>
              <a:rPr sz="5000" dirty="0"/>
              <a:t>will lose their </a:t>
            </a:r>
            <a:r>
              <a:rPr sz="6000" u="sng" dirty="0"/>
              <a:t>life</a:t>
            </a:r>
            <a:r>
              <a:rPr sz="5000" dirty="0"/>
              <a:t> if they do not receive </a:t>
            </a:r>
            <a:r>
              <a:rPr sz="6000" u="sng" dirty="0"/>
              <a:t>Jesus’ word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Main Ide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Main Idea</a:t>
            </a:r>
          </a:p>
        </p:txBody>
      </p:sp>
      <p:sp>
        <p:nvSpPr>
          <p:cNvPr id="138" name="Jesus’ word should examine our lives as we boldly share Him with others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7000"/>
            </a:pPr>
            <a:r>
              <a:t>Jesus’ word should </a:t>
            </a:r>
            <a:r>
              <a:rPr u="sng"/>
              <a:t>examine</a:t>
            </a:r>
            <a:r>
              <a:t> our lives as we</a:t>
            </a:r>
            <a:r>
              <a:rPr u="sng"/>
              <a:t> boldly share</a:t>
            </a:r>
            <a:r>
              <a:t> Him with others.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pplication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03097">
              <a:defRPr sz="5520" u="sng"/>
            </a:pPr>
            <a:r>
              <a:rPr dirty="0">
                <a:solidFill>
                  <a:srgbClr val="FFC000"/>
                </a:solidFill>
              </a:rPr>
              <a:t>Application</a:t>
            </a:r>
          </a:p>
          <a:p>
            <a:pPr defTabSz="403097">
              <a:defRPr sz="5520"/>
            </a:pPr>
            <a:r>
              <a:rPr dirty="0">
                <a:solidFill>
                  <a:srgbClr val="FFC000"/>
                </a:solidFill>
              </a:rPr>
              <a:t>The transforming work to be done</a:t>
            </a:r>
          </a:p>
        </p:txBody>
      </p:sp>
      <p:sp>
        <p:nvSpPr>
          <p:cNvPr id="141" name="What is being “chipped away,” what the “light” is revealing about my natural life. MY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15595" indent="-315595" defTabSz="414781">
              <a:spcBef>
                <a:spcPts val="2000"/>
              </a:spcBef>
              <a:defRPr sz="4899"/>
            </a:pPr>
            <a:r>
              <a:rPr dirty="0"/>
              <a:t>What is being “chipped away,” what the “light” is revealing about my natural life. MY:</a:t>
            </a:r>
          </a:p>
          <a:p>
            <a:pPr marL="315595" indent="-315595" algn="ctr" defTabSz="414781">
              <a:spcBef>
                <a:spcPts val="2000"/>
              </a:spcBef>
              <a:defRPr sz="4899" u="sng"/>
            </a:pPr>
            <a:r>
              <a:rPr sz="6000" dirty="0"/>
              <a:t>Plans</a:t>
            </a:r>
          </a:p>
          <a:p>
            <a:pPr marL="315595" indent="-315595" algn="ctr" defTabSz="414781">
              <a:spcBef>
                <a:spcPts val="2000"/>
              </a:spcBef>
              <a:defRPr sz="4899" u="sng"/>
            </a:pPr>
            <a:r>
              <a:rPr sz="6000" dirty="0"/>
              <a:t>Purposes</a:t>
            </a:r>
          </a:p>
          <a:p>
            <a:pPr marL="315595" indent="-315595" algn="ctr" defTabSz="414781">
              <a:spcBef>
                <a:spcPts val="2000"/>
              </a:spcBef>
              <a:defRPr sz="4899" u="sng"/>
            </a:pPr>
            <a:r>
              <a:rPr sz="6000" dirty="0"/>
              <a:t>Power</a:t>
            </a:r>
          </a:p>
          <a:p>
            <a:pPr marL="315595" indent="-315595" algn="ctr" defTabSz="414781">
              <a:spcBef>
                <a:spcPts val="2000"/>
              </a:spcBef>
              <a:defRPr sz="4899" u="sng"/>
            </a:pPr>
            <a:r>
              <a:rPr sz="6000" dirty="0"/>
              <a:t>Perspective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283</Words>
  <Application>Microsoft Office PowerPoint</Application>
  <PresentationFormat>Custom</PresentationFormat>
  <Paragraphs>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Black</vt:lpstr>
      <vt:lpstr>“To Be Full of Light”</vt:lpstr>
      <vt:lpstr>Introduction</vt:lpstr>
      <vt:lpstr>Illustration</vt:lpstr>
      <vt:lpstr>Luke 8:16–21 Parable of the Lamp and entrance of Jesus’ family</vt:lpstr>
      <vt:lpstr>Luke 8:16–21</vt:lpstr>
      <vt:lpstr>Luke 8:16–21</vt:lpstr>
      <vt:lpstr>Luke 8:16–21</vt:lpstr>
      <vt:lpstr>Main Idea</vt:lpstr>
      <vt:lpstr>Application The transforming work to be done</vt:lpstr>
      <vt:lpstr>Conclusion The call to sonship in Christ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“To Be Full of Light”</dc:title>
  <dc:creator>Max Bell</dc:creator>
  <cp:lastModifiedBy>Max Bell</cp:lastModifiedBy>
  <cp:revision>7</cp:revision>
  <dcterms:modified xsi:type="dcterms:W3CDTF">2025-05-23T20:27:39Z</dcterms:modified>
</cp:coreProperties>
</file>