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5" y="-1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oy-Filled Discipleship"/>
          <p:cNvSpPr txBox="1">
            <a:spLocks noGrp="1"/>
          </p:cNvSpPr>
          <p:nvPr>
            <p:ph type="title"/>
          </p:nvPr>
        </p:nvSpPr>
        <p:spPr>
          <a:xfrm>
            <a:off x="952500" y="-302011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Joy-Filled Discipleship</a:t>
            </a:r>
          </a:p>
        </p:txBody>
      </p:sp>
      <p:sp>
        <p:nvSpPr>
          <p:cNvPr id="120" name="“Jesus is not the means to an end, He IS the end” -Sandy Mason"/>
          <p:cNvSpPr txBox="1"/>
          <p:nvPr/>
        </p:nvSpPr>
        <p:spPr>
          <a:xfrm>
            <a:off x="205384" y="1516827"/>
            <a:ext cx="1259403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“Jesus is not the means to an end, He IS the end” -Sandy Mason</a:t>
            </a:r>
          </a:p>
        </p:txBody>
      </p:sp>
      <p:pic>
        <p:nvPicPr>
          <p:cNvPr id="121" name="Screen Shot 2025-11-01 at 12.53.17 PM.png" descr="Screen Shot 2025-11-01 at 12.53.17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45435" y="2576305"/>
            <a:ext cx="2659603" cy="1717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creen Shot 2025-11-01 at 12.53.55 PM.png" descr="Screen Shot 2025-11-01 at 12.53.55 PM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03414" y="2164500"/>
            <a:ext cx="2700933" cy="179833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VS."/>
          <p:cNvSpPr txBox="1"/>
          <p:nvPr/>
        </p:nvSpPr>
        <p:spPr>
          <a:xfrm>
            <a:off x="5456555" y="2621602"/>
            <a:ext cx="2091691" cy="162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>
              <a:defRPr sz="2400"/>
            </a:pPr>
            <a:r>
              <a:rPr sz="10000"/>
              <a:t>VS.</a:t>
            </a:r>
          </a:p>
        </p:txBody>
      </p:sp>
      <p:grpSp>
        <p:nvGrpSpPr>
          <p:cNvPr id="2" name="Group"/>
          <p:cNvGrpSpPr/>
          <p:nvPr/>
        </p:nvGrpSpPr>
        <p:grpSpPr>
          <a:xfrm>
            <a:off x="186976" y="4228985"/>
            <a:ext cx="5074819" cy="4819172"/>
            <a:chOff x="0" y="0"/>
            <a:chExt cx="5074818" cy="4819170"/>
          </a:xfrm>
        </p:grpSpPr>
        <p:sp>
          <p:nvSpPr>
            <p:cNvPr id="124" name="Fortress"/>
            <p:cNvSpPr txBox="1"/>
            <p:nvPr/>
          </p:nvSpPr>
          <p:spPr>
            <a:xfrm>
              <a:off x="1326364" y="744270"/>
              <a:ext cx="1725270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Fortress</a:t>
              </a:r>
            </a:p>
          </p:txBody>
        </p:sp>
        <p:sp>
          <p:nvSpPr>
            <p:cNvPr id="125" name="Toad: Waits for Fly"/>
            <p:cNvSpPr txBox="1"/>
            <p:nvPr/>
          </p:nvSpPr>
          <p:spPr>
            <a:xfrm>
              <a:off x="260553" y="0"/>
              <a:ext cx="4553713" cy="709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u="sng"/>
              </a:lvl1pPr>
            </a:lstStyle>
            <a:p>
              <a:r>
                <a:t>Toad: Waits for Fly</a:t>
              </a:r>
            </a:p>
          </p:txBody>
        </p:sp>
        <p:sp>
          <p:nvSpPr>
            <p:cNvPr id="126" name="Make Church “Attractive”"/>
            <p:cNvSpPr txBox="1"/>
            <p:nvPr/>
          </p:nvSpPr>
          <p:spPr>
            <a:xfrm>
              <a:off x="0" y="1364488"/>
              <a:ext cx="5074819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Make Church “Attractive”</a:t>
              </a:r>
            </a:p>
          </p:txBody>
        </p:sp>
        <p:sp>
          <p:nvSpPr>
            <p:cNvPr id="127" name="Conform"/>
            <p:cNvSpPr txBox="1"/>
            <p:nvPr/>
          </p:nvSpPr>
          <p:spPr>
            <a:xfrm>
              <a:off x="1281660" y="1902703"/>
              <a:ext cx="181467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Conform</a:t>
              </a:r>
            </a:p>
          </p:txBody>
        </p:sp>
        <p:sp>
          <p:nvSpPr>
            <p:cNvPr id="128" name="Safety 1st"/>
            <p:cNvSpPr txBox="1"/>
            <p:nvPr/>
          </p:nvSpPr>
          <p:spPr>
            <a:xfrm>
              <a:off x="1171932" y="2489165"/>
              <a:ext cx="2034134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Safety 1st</a:t>
              </a:r>
            </a:p>
          </p:txBody>
        </p:sp>
        <p:sp>
          <p:nvSpPr>
            <p:cNvPr id="129" name="Protect From World"/>
            <p:cNvSpPr txBox="1"/>
            <p:nvPr/>
          </p:nvSpPr>
          <p:spPr>
            <a:xfrm>
              <a:off x="243308" y="3061135"/>
              <a:ext cx="3891382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Protect From World</a:t>
              </a:r>
            </a:p>
          </p:txBody>
        </p:sp>
        <p:sp>
          <p:nvSpPr>
            <p:cNvPr id="130" name="Comfort"/>
            <p:cNvSpPr txBox="1"/>
            <p:nvPr/>
          </p:nvSpPr>
          <p:spPr>
            <a:xfrm>
              <a:off x="1330631" y="3615405"/>
              <a:ext cx="1716736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Comfort</a:t>
              </a:r>
            </a:p>
          </p:txBody>
        </p:sp>
        <p:sp>
          <p:nvSpPr>
            <p:cNvPr id="131" name="Addition"/>
            <p:cNvSpPr txBox="1"/>
            <p:nvPr/>
          </p:nvSpPr>
          <p:spPr>
            <a:xfrm>
              <a:off x="1323316" y="4234059"/>
              <a:ext cx="1731366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Addition</a:t>
              </a:r>
            </a:p>
          </p:txBody>
        </p:sp>
      </p:grpSp>
      <p:grpSp>
        <p:nvGrpSpPr>
          <p:cNvPr id="3" name="Group"/>
          <p:cNvGrpSpPr/>
          <p:nvPr/>
        </p:nvGrpSpPr>
        <p:grpSpPr>
          <a:xfrm>
            <a:off x="8310450" y="4270345"/>
            <a:ext cx="4086861" cy="4736452"/>
            <a:chOff x="0" y="0"/>
            <a:chExt cx="4086859" cy="4736451"/>
          </a:xfrm>
        </p:grpSpPr>
        <p:sp>
          <p:nvSpPr>
            <p:cNvPr id="133" name="Lizard: Hunts"/>
            <p:cNvSpPr txBox="1"/>
            <p:nvPr/>
          </p:nvSpPr>
          <p:spPr>
            <a:xfrm>
              <a:off x="386587" y="0"/>
              <a:ext cx="3313685" cy="709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 u="sng"/>
              </a:lvl1pPr>
            </a:lstStyle>
            <a:p>
              <a:r>
                <a:t>Lizard: Hunts</a:t>
              </a:r>
            </a:p>
          </p:txBody>
        </p:sp>
        <p:sp>
          <p:nvSpPr>
            <p:cNvPr id="134" name="Launching Pad"/>
            <p:cNvSpPr txBox="1"/>
            <p:nvPr/>
          </p:nvSpPr>
          <p:spPr>
            <a:xfrm>
              <a:off x="541121" y="678322"/>
              <a:ext cx="300461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Launching Pad</a:t>
              </a:r>
            </a:p>
          </p:txBody>
        </p:sp>
        <p:sp>
          <p:nvSpPr>
            <p:cNvPr id="135" name="Make Outreach Fun"/>
            <p:cNvSpPr txBox="1"/>
            <p:nvPr/>
          </p:nvSpPr>
          <p:spPr>
            <a:xfrm>
              <a:off x="81686" y="1298540"/>
              <a:ext cx="392348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Make Outreach Fun</a:t>
              </a:r>
            </a:p>
          </p:txBody>
        </p:sp>
        <p:sp>
          <p:nvSpPr>
            <p:cNvPr id="136" name="Create"/>
            <p:cNvSpPr txBox="1"/>
            <p:nvPr/>
          </p:nvSpPr>
          <p:spPr>
            <a:xfrm>
              <a:off x="1338884" y="1836754"/>
              <a:ext cx="1409092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Create</a:t>
              </a:r>
            </a:p>
          </p:txBody>
        </p:sp>
        <p:sp>
          <p:nvSpPr>
            <p:cNvPr id="137" name="Value Risk"/>
            <p:cNvSpPr txBox="1"/>
            <p:nvPr/>
          </p:nvSpPr>
          <p:spPr>
            <a:xfrm>
              <a:off x="981862" y="2423216"/>
              <a:ext cx="2123136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Value Risk</a:t>
              </a:r>
            </a:p>
          </p:txBody>
        </p:sp>
        <p:sp>
          <p:nvSpPr>
            <p:cNvPr id="138" name="Penetrate into World"/>
            <p:cNvSpPr txBox="1"/>
            <p:nvPr/>
          </p:nvSpPr>
          <p:spPr>
            <a:xfrm>
              <a:off x="0" y="2995187"/>
              <a:ext cx="4086860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Penetrate into World</a:t>
              </a:r>
            </a:p>
          </p:txBody>
        </p:sp>
        <p:sp>
          <p:nvSpPr>
            <p:cNvPr id="139" name="Mission"/>
            <p:cNvSpPr txBox="1"/>
            <p:nvPr/>
          </p:nvSpPr>
          <p:spPr>
            <a:xfrm>
              <a:off x="1234236" y="3549457"/>
              <a:ext cx="161838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Mission</a:t>
              </a:r>
            </a:p>
          </p:txBody>
        </p:sp>
        <p:sp>
          <p:nvSpPr>
            <p:cNvPr id="140" name="Multiplication"/>
            <p:cNvSpPr txBox="1"/>
            <p:nvPr/>
          </p:nvSpPr>
          <p:spPr>
            <a:xfrm>
              <a:off x="781586" y="4151340"/>
              <a:ext cx="2738426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Multiplication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pplication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rPr dirty="0">
                <a:solidFill>
                  <a:srgbClr val="FFC000"/>
                </a:solidFill>
              </a:rPr>
              <a:t>Application: </a:t>
            </a:r>
          </a:p>
          <a:p>
            <a:pPr defTabSz="484886">
              <a:defRPr sz="6640"/>
            </a:pPr>
            <a:r>
              <a:rPr dirty="0"/>
              <a:t>Jesus as the Lion of Judah</a:t>
            </a:r>
          </a:p>
        </p:txBody>
      </p:sp>
      <p:sp>
        <p:nvSpPr>
          <p:cNvPr id="145" name="“He’s not a tame lion. But He’s good.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233679">
              <a:spcBef>
                <a:spcPts val="1600"/>
              </a:spcBef>
              <a:buSzTx/>
              <a:buNone/>
              <a:defRPr sz="1280"/>
            </a:pPr>
            <a:endParaRPr dirty="0"/>
          </a:p>
          <a:p>
            <a:pPr marL="0" indent="0" defTabSz="233679">
              <a:spcBef>
                <a:spcPts val="1600"/>
              </a:spcBef>
              <a:buSzTx/>
              <a:buNone/>
              <a:defRPr sz="1280"/>
            </a:pPr>
            <a:endParaRPr dirty="0"/>
          </a:p>
          <a:p>
            <a:pPr marL="0" indent="0" defTabSz="233679">
              <a:spcBef>
                <a:spcPts val="1600"/>
              </a:spcBef>
              <a:buSzTx/>
              <a:buNone/>
              <a:defRPr sz="1280"/>
            </a:pPr>
            <a:endParaRPr dirty="0"/>
          </a:p>
          <a:p>
            <a:pPr marL="0" indent="0" defTabSz="233679">
              <a:spcBef>
                <a:spcPts val="1600"/>
              </a:spcBef>
              <a:buSzTx/>
              <a:buNone/>
              <a:defRPr sz="1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endParaRPr dirty="0"/>
          </a:p>
          <a:p>
            <a:pPr marL="0" indent="0" algn="ctr" defTabSz="233679">
              <a:spcBef>
                <a:spcPts val="1600"/>
              </a:spcBef>
              <a:buSzTx/>
              <a:buNone/>
              <a:defRPr sz="3280"/>
            </a:pPr>
            <a:r>
              <a:rPr sz="4000" dirty="0"/>
              <a:t>“He’s not a tame lion. But He’s good</a:t>
            </a:r>
            <a:r>
              <a:rPr sz="4000" dirty="0" smtClean="0"/>
              <a:t>.”</a:t>
            </a:r>
            <a:endParaRPr sz="4000" dirty="0"/>
          </a:p>
        </p:txBody>
      </p:sp>
      <p:pic>
        <p:nvPicPr>
          <p:cNvPr id="146" name="Screen Shot 2025-10-29 at 5.06.43 PM.png" descr="Screen Shot 2025-10-29 at 5.06.43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73400" y="2819400"/>
            <a:ext cx="6007100" cy="4821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pplication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rPr dirty="0">
                <a:solidFill>
                  <a:srgbClr val="FFC000"/>
                </a:solidFill>
              </a:rPr>
              <a:t>Application: </a:t>
            </a:r>
          </a:p>
          <a:p>
            <a:pPr defTabSz="484886">
              <a:defRPr sz="6640"/>
            </a:pPr>
            <a:r>
              <a:rPr dirty="0">
                <a:solidFill>
                  <a:srgbClr val="FFC000"/>
                </a:solidFill>
              </a:rPr>
              <a:t>Being Disciples</a:t>
            </a:r>
          </a:p>
        </p:txBody>
      </p:sp>
      <p:pic>
        <p:nvPicPr>
          <p:cNvPr id="151" name="Screen Shot 2025-10-29 at 5.06.43 PM.png" descr="Screen Shot 2025-10-29 at 5.06.43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2600" y="2667000"/>
            <a:ext cx="7201462" cy="57804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"/>
          <p:cNvGrpSpPr/>
          <p:nvPr/>
        </p:nvGrpSpPr>
        <p:grpSpPr>
          <a:xfrm>
            <a:off x="6247365" y="2483118"/>
            <a:ext cx="6289868" cy="8268028"/>
            <a:chOff x="0" y="0"/>
            <a:chExt cx="6289866" cy="8268026"/>
          </a:xfrm>
        </p:grpSpPr>
        <p:pic>
          <p:nvPicPr>
            <p:cNvPr id="152" name="Screen Shot 2025-10-29 at 5.28.05 PM.png" descr="Screen Shot 2025-10-29 at 5.28.05 P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57780" y="0"/>
              <a:ext cx="5288740" cy="3583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Screen Shot 2025-10-29 at 5.28.39 PM.png" descr="Screen Shot 2025-10-29 at 5.28.39 PM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3052867"/>
              <a:ext cx="6289867" cy="5215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Call to Discipleship,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31622">
              <a:defRPr sz="7280"/>
            </a:pPr>
            <a:r>
              <a:rPr dirty="0">
                <a:solidFill>
                  <a:srgbClr val="FFC000"/>
                </a:solidFill>
              </a:rPr>
              <a:t>The Call to Discipleship,</a:t>
            </a:r>
          </a:p>
          <a:p>
            <a:pPr defTabSz="531622">
              <a:defRPr sz="7280"/>
            </a:pPr>
            <a:r>
              <a:rPr dirty="0">
                <a:solidFill>
                  <a:srgbClr val="FFC000"/>
                </a:solidFill>
              </a:rPr>
              <a:t>part 3</a:t>
            </a:r>
          </a:p>
        </p:txBody>
      </p:sp>
      <p:sp>
        <p:nvSpPr>
          <p:cNvPr id="120" name="Luke 10:25–4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/>
              <a:t>Luke 10:25–42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pic>
        <p:nvPicPr>
          <p:cNvPr id="124" name="Screen Shot 2025-10-29 at 5.06.43 PM.png" descr="Screen Shot 2025-10-29 at 5.06.43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54200" y="2209800"/>
            <a:ext cx="9016796" cy="7237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Review</a:t>
            </a:r>
          </a:p>
        </p:txBody>
      </p:sp>
      <p:sp>
        <p:nvSpPr>
          <p:cNvPr id="127" name="“THE KINGDOM OF GOD HAS COME NEAR…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defRPr sz="6500"/>
            </a:pPr>
            <a:r>
              <a:t>“THE KINGDOM OF GOD HAS COME NEAR…”</a:t>
            </a:r>
          </a:p>
          <a:p>
            <a:pPr marL="444500" indent="-444500">
              <a:defRPr sz="6500"/>
            </a:pPr>
            <a:r>
              <a:t>“TO YOU” ?</a:t>
            </a:r>
          </a:p>
          <a:p>
            <a:pPr marL="444500" indent="-444500">
              <a:defRPr sz="6500"/>
            </a:pPr>
            <a:r>
              <a:t>Or passing through?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uke 10:25–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10:25–42</a:t>
            </a:r>
          </a:p>
        </p:txBody>
      </p:sp>
      <p:sp>
        <p:nvSpPr>
          <p:cNvPr id="130" name="vs. 25–28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defRPr sz="7200"/>
            </a:lvl1pPr>
            <a:lvl2pPr>
              <a:defRPr sz="7200"/>
            </a:lvl2pPr>
          </a:lstStyle>
          <a:p>
            <a:r>
              <a:t>vs. 25–28</a:t>
            </a:r>
          </a:p>
          <a:p>
            <a:pPr lvl="1"/>
            <a:r>
              <a:t>POINT: Disciples recognize their continual need of God’s mercy and grace.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uke 10:25–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10:25–42</a:t>
            </a:r>
          </a:p>
        </p:txBody>
      </p:sp>
      <p:sp>
        <p:nvSpPr>
          <p:cNvPr id="133" name="vs. 25–28…"/>
          <p:cNvSpPr txBox="1">
            <a:spLocks noGrp="1"/>
          </p:cNvSpPr>
          <p:nvPr>
            <p:ph type="body" idx="1"/>
          </p:nvPr>
        </p:nvSpPr>
        <p:spPr>
          <a:xfrm>
            <a:off x="0" y="2590800"/>
            <a:ext cx="13004800" cy="6781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77825" indent="-377825" defTabSz="496570">
              <a:spcBef>
                <a:spcPts val="3500"/>
              </a:spcBef>
              <a:defRPr sz="3655"/>
            </a:pPr>
            <a:r>
              <a:rPr sz="5800" dirty="0"/>
              <a:t>vs. 25–28</a:t>
            </a:r>
          </a:p>
          <a:p>
            <a:pPr marL="755650" lvl="1" indent="-377825" defTabSz="496570">
              <a:spcBef>
                <a:spcPts val="3500"/>
              </a:spcBef>
              <a:defRPr sz="3655"/>
            </a:pPr>
            <a:r>
              <a:rPr sz="5400" dirty="0"/>
              <a:t>POINT: Disciples recognize their continual need of God’s mercy and grace.</a:t>
            </a:r>
          </a:p>
          <a:p>
            <a:pPr marL="377825" indent="-377825" defTabSz="496570">
              <a:spcBef>
                <a:spcPts val="3500"/>
              </a:spcBef>
              <a:defRPr sz="5270"/>
            </a:pPr>
            <a:r>
              <a:rPr dirty="0"/>
              <a:t>vs. 29–37</a:t>
            </a:r>
          </a:p>
          <a:p>
            <a:pPr marL="755650" lvl="1" indent="-377825" defTabSz="496570">
              <a:spcBef>
                <a:spcPts val="3500"/>
              </a:spcBef>
              <a:defRPr sz="5270"/>
            </a:pPr>
            <a:r>
              <a:rPr dirty="0"/>
              <a:t>POINT: Religious experience and performance does not matter in God’s eyes.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36" name="Discipleship is about being with Jesus, not doing things for Him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7000"/>
            </a:lvl1pPr>
          </a:lstStyle>
          <a:p>
            <a:r>
              <a:t>Discipleship is about being with Jesus, not doing things for Him.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uke 10:25–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10:25–42</a:t>
            </a:r>
          </a:p>
        </p:txBody>
      </p:sp>
      <p:sp>
        <p:nvSpPr>
          <p:cNvPr id="139" name="vs. 38–42…"/>
          <p:cNvSpPr txBox="1">
            <a:spLocks noGrp="1"/>
          </p:cNvSpPr>
          <p:nvPr>
            <p:ph type="body" idx="1"/>
          </p:nvPr>
        </p:nvSpPr>
        <p:spPr>
          <a:xfrm>
            <a:off x="952500" y="2057400"/>
            <a:ext cx="11099800" cy="68199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1" algn="ctr">
              <a:buNone/>
              <a:defRPr sz="6100"/>
            </a:pPr>
            <a:r>
              <a:rPr lang="en-US" dirty="0" smtClean="0"/>
              <a:t>vs. 38–42</a:t>
            </a:r>
          </a:p>
          <a:p>
            <a:pPr lvl="1">
              <a:defRPr sz="6100"/>
            </a:pPr>
            <a:r>
              <a:rPr dirty="0" smtClean="0"/>
              <a:t>POINT</a:t>
            </a:r>
            <a:r>
              <a:rPr dirty="0"/>
              <a:t>: Only relationship with Jesus will not be taken away</a:t>
            </a:r>
            <a:r>
              <a:rPr dirty="0" smtClean="0"/>
              <a:t>.</a:t>
            </a:r>
            <a:endParaRPr lang="en-US" dirty="0" smtClean="0"/>
          </a:p>
          <a:p>
            <a:pPr lvl="1">
              <a:defRPr sz="6100"/>
            </a:pPr>
            <a:r>
              <a:rPr lang="en-US" dirty="0" smtClean="0"/>
              <a:t>Discipleship is about being with Jesus, not doing things for Him.</a:t>
            </a:r>
          </a:p>
          <a:p>
            <a:pPr lvl="1">
              <a:defRPr sz="6100"/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flec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FFC000"/>
                </a:solidFill>
              </a:rPr>
              <a:t>Reflect</a:t>
            </a:r>
            <a:r>
              <a:rPr lang="en-US" dirty="0" smtClean="0">
                <a:solidFill>
                  <a:srgbClr val="FFC000"/>
                </a:solidFill>
              </a:rPr>
              <a:t>ion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2" name="Are you focused on your relationship with Jesus above all els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399" indent="-533399" defTabSz="490727">
              <a:spcBef>
                <a:spcPts val="3500"/>
              </a:spcBef>
              <a:buSzPct val="100000"/>
              <a:buAutoNum type="arabicPeriod"/>
              <a:defRPr sz="5208"/>
            </a:pPr>
            <a:r>
              <a:t>Are you focused on your relationship with Jesus above all else?</a:t>
            </a:r>
          </a:p>
          <a:p>
            <a:pPr marL="533399" indent="-533399" defTabSz="490727">
              <a:spcBef>
                <a:spcPts val="3500"/>
              </a:spcBef>
              <a:buSzPct val="100000"/>
              <a:buAutoNum type="arabicPeriod"/>
              <a:defRPr sz="5208"/>
            </a:pPr>
            <a:r>
              <a:t>How is He asking you to love Him and others?</a:t>
            </a:r>
          </a:p>
          <a:p>
            <a:pPr marL="533399" indent="-533399" defTabSz="490727">
              <a:spcBef>
                <a:spcPts val="3500"/>
              </a:spcBef>
              <a:buSzPct val="100000"/>
              <a:buAutoNum type="arabicPeriod"/>
              <a:defRPr sz="5208"/>
            </a:pPr>
            <a:r>
              <a:t>What is He asking you to let go of?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Joy-Filled Discipleship</vt:lpstr>
      <vt:lpstr>The Call to Discipleship, part 3</vt:lpstr>
      <vt:lpstr>Introduction</vt:lpstr>
      <vt:lpstr>Review</vt:lpstr>
      <vt:lpstr>Luke 10:25–42</vt:lpstr>
      <vt:lpstr>Luke 10:25–42</vt:lpstr>
      <vt:lpstr>MAIN IDEA</vt:lpstr>
      <vt:lpstr>Luke 10:25–42</vt:lpstr>
      <vt:lpstr>Reflection</vt:lpstr>
      <vt:lpstr>Application:  Jesus as the Lion of Judah</vt:lpstr>
      <vt:lpstr>Application:  Being Disciples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Call to Discipleship, part 3</dc:title>
  <dc:creator>Max Bell</dc:creator>
  <cp:lastModifiedBy>Max Bell</cp:lastModifiedBy>
  <cp:revision>4</cp:revision>
  <dcterms:modified xsi:type="dcterms:W3CDTF">2025-11-02T00:18:09Z</dcterms:modified>
</cp:coreProperties>
</file>