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67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56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54" y="-10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type="pic" idx="13"/>
          </p:nvPr>
        </p:nvPicPr>
        <p:blipFill>
          <a:blip r:embed="rId2" cstate="print"/>
          <a:srcRect l="12834" t="21508" r="15708" b="19414"/>
          <a:stretch>
            <a:fillRect/>
          </a:stretch>
        </p:blipFill>
        <p:spPr bwMode="auto">
          <a:xfrm>
            <a:off x="1320800" y="1905000"/>
            <a:ext cx="10363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pplication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 u="sng"/>
            </a:pPr>
            <a:r>
              <a:rPr dirty="0">
                <a:solidFill>
                  <a:srgbClr val="FFC000"/>
                </a:solidFill>
              </a:rPr>
              <a:t>Application</a:t>
            </a:r>
          </a:p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Make Your Choice</a:t>
            </a:r>
          </a:p>
        </p:txBody>
      </p:sp>
      <p:sp>
        <p:nvSpPr>
          <p:cNvPr id="144" name="Decision: How to live a lifestyle of admitting our ongoing need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44500" indent="-444500">
              <a:defRPr sz="7800"/>
            </a:pPr>
            <a:r>
              <a:rPr sz="6600" dirty="0"/>
              <a:t>Decision: How to live a lifestyle of admitting </a:t>
            </a:r>
            <a:r>
              <a:rPr sz="8000" u="sng" dirty="0"/>
              <a:t>our</a:t>
            </a:r>
            <a:r>
              <a:rPr sz="6600" dirty="0"/>
              <a:t> </a:t>
            </a:r>
            <a:r>
              <a:rPr sz="8000" u="sng" dirty="0"/>
              <a:t>ongoing</a:t>
            </a:r>
            <a:r>
              <a:rPr sz="8000" dirty="0"/>
              <a:t> </a:t>
            </a:r>
            <a:r>
              <a:rPr sz="8000" u="sng" dirty="0" smtClean="0"/>
              <a:t>need</a:t>
            </a:r>
            <a:r>
              <a:rPr lang="en-US" sz="8000" dirty="0" smtClean="0"/>
              <a:t> </a:t>
            </a:r>
            <a:r>
              <a:rPr lang="en-US" sz="6600" dirty="0" smtClean="0"/>
              <a:t>through faith and repentance.</a:t>
            </a:r>
            <a:r>
              <a:rPr sz="6600" dirty="0" smtClean="0"/>
              <a:t> </a:t>
            </a:r>
            <a:endParaRPr sz="6600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Admit our ongoing nee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4200"/>
              </a:spcBef>
              <a:defRPr sz="6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>
                <a:solidFill>
                  <a:srgbClr val="FFC000"/>
                </a:solidFill>
              </a:rPr>
              <a:t>Admit our </a:t>
            </a:r>
            <a:r>
              <a:rPr u="sng" dirty="0">
                <a:solidFill>
                  <a:srgbClr val="FFC000"/>
                </a:solidFill>
              </a:rPr>
              <a:t>ongoing</a:t>
            </a:r>
            <a:r>
              <a:rPr dirty="0">
                <a:solidFill>
                  <a:srgbClr val="FFC000"/>
                </a:solidFill>
              </a:rPr>
              <a:t> </a:t>
            </a:r>
            <a:r>
              <a:rPr u="sng" dirty="0">
                <a:solidFill>
                  <a:srgbClr val="FFC000"/>
                </a:solidFill>
              </a:rPr>
              <a:t>need</a:t>
            </a:r>
            <a:r>
              <a:rPr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147" name="Know you can confidently come to Jesu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02260" indent="-302260" defTabSz="397256">
              <a:spcBef>
                <a:spcPts val="1300"/>
              </a:spcBef>
              <a:defRPr sz="5168"/>
            </a:pPr>
            <a:r>
              <a:t>Know you can confidently come to Jesus.</a:t>
            </a:r>
          </a:p>
          <a:p>
            <a:pPr marL="302260" indent="-302260" defTabSz="397256">
              <a:spcBef>
                <a:spcPts val="1300"/>
              </a:spcBef>
              <a:defRPr sz="5168"/>
            </a:pPr>
            <a:r>
              <a:t>Trust Jesus with your livelihood.</a:t>
            </a:r>
          </a:p>
          <a:p>
            <a:pPr marL="302260" indent="-302260" defTabSz="397256">
              <a:spcBef>
                <a:spcPts val="1300"/>
              </a:spcBef>
              <a:defRPr sz="5168"/>
            </a:pPr>
            <a:r>
              <a:t>Put yourself in a humble posture.</a:t>
            </a:r>
          </a:p>
          <a:p>
            <a:pPr marL="302260" indent="-302260" defTabSz="397256">
              <a:spcBef>
                <a:spcPts val="1300"/>
              </a:spcBef>
              <a:defRPr sz="5168"/>
            </a:pPr>
            <a:r>
              <a:t>Unashamedly express your worship.</a:t>
            </a:r>
          </a:p>
          <a:p>
            <a:pPr marL="302260" indent="-302260" defTabSz="397256">
              <a:spcBef>
                <a:spcPts val="1300"/>
              </a:spcBef>
              <a:defRPr sz="5168"/>
            </a:pPr>
            <a:r>
              <a:t>Focus on </a:t>
            </a:r>
            <a:r>
              <a:rPr i="1" u="sng"/>
              <a:t>your</a:t>
            </a:r>
            <a:r>
              <a:t> need—not others.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orgiveness: The Power of Worship and Witnes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r>
              <a:rPr dirty="0">
                <a:solidFill>
                  <a:srgbClr val="FFC000"/>
                </a:solidFill>
              </a:rPr>
              <a:t>Forgiveness: The Power of Worship and Witness</a:t>
            </a:r>
          </a:p>
        </p:txBody>
      </p:sp>
      <p:sp>
        <p:nvSpPr>
          <p:cNvPr id="120" name="5/4/2025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dirty="0">
                <a:solidFill>
                  <a:srgbClr val="FFC000"/>
                </a:solidFill>
              </a:rPr>
              <a:t>5/4/2025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r>
              <a:rPr dirty="0">
                <a:solidFill>
                  <a:srgbClr val="FFC000"/>
                </a:solidFill>
              </a:rPr>
              <a:t>Introduction</a:t>
            </a:r>
          </a:p>
        </p:txBody>
      </p:sp>
      <p:sp>
        <p:nvSpPr>
          <p:cNvPr id="123" name="Judging Correctly…We need proper perspective and a humble attitude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8000"/>
            </a:lvl1pPr>
          </a:lstStyle>
          <a:p>
            <a:r>
              <a:t>Judging Correctly…We need proper perspective and a humble attitude.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uke 7:36–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r>
              <a:rPr dirty="0">
                <a:solidFill>
                  <a:srgbClr val="FFC000"/>
                </a:solidFill>
              </a:rPr>
              <a:t>Luke 7:36–50</a:t>
            </a:r>
          </a:p>
        </p:txBody>
      </p:sp>
      <p:sp>
        <p:nvSpPr>
          <p:cNvPr id="126" name="vs. 36–39…Jesus will spend time with those who ask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7000"/>
            </a:pPr>
            <a:r>
              <a:rPr dirty="0"/>
              <a:t>vs. 36–39…Jesus will </a:t>
            </a:r>
            <a:r>
              <a:rPr sz="8000" u="sng" dirty="0"/>
              <a:t>spend</a:t>
            </a:r>
            <a:r>
              <a:rPr sz="8000" dirty="0"/>
              <a:t> </a:t>
            </a:r>
            <a:r>
              <a:rPr sz="8000" u="sng" dirty="0"/>
              <a:t>time</a:t>
            </a:r>
            <a:r>
              <a:rPr sz="8000" dirty="0"/>
              <a:t> </a:t>
            </a:r>
            <a:r>
              <a:rPr dirty="0"/>
              <a:t>with those who ask.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CF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14095">
              <a:defRPr sz="748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>
                <a:solidFill>
                  <a:srgbClr val="FFC000"/>
                </a:solidFill>
              </a:rPr>
              <a:t>FCF</a:t>
            </a:r>
          </a:p>
          <a:p>
            <a:pPr defTabSz="514095">
              <a:defRPr sz="5808"/>
            </a:pPr>
            <a:r>
              <a:rPr dirty="0">
                <a:solidFill>
                  <a:srgbClr val="FFC000"/>
                </a:solidFill>
              </a:rPr>
              <a:t>(Fallen Condition Focus)</a:t>
            </a:r>
          </a:p>
        </p:txBody>
      </p:sp>
      <p:sp>
        <p:nvSpPr>
          <p:cNvPr id="129" name="We are sinful, yet we tend to resist admitting our ongoing need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7600"/>
            </a:pPr>
            <a:r>
              <a:rPr dirty="0"/>
              <a:t>We are </a:t>
            </a:r>
            <a:r>
              <a:rPr sz="8000" u="sng" dirty="0"/>
              <a:t>sinful</a:t>
            </a:r>
            <a:r>
              <a:rPr dirty="0"/>
              <a:t>, yet we tend to resist admitting our </a:t>
            </a:r>
            <a:r>
              <a:rPr sz="8000" u="sng" dirty="0"/>
              <a:t>ongoing</a:t>
            </a:r>
            <a:r>
              <a:rPr sz="8000" dirty="0"/>
              <a:t> </a:t>
            </a:r>
            <a:r>
              <a:rPr sz="8000" u="sng" dirty="0"/>
              <a:t>need</a:t>
            </a:r>
            <a:r>
              <a:rPr dirty="0"/>
              <a:t>.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uke 7:36–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Luke 7:36–50</a:t>
            </a:r>
          </a:p>
        </p:txBody>
      </p:sp>
      <p:sp>
        <p:nvSpPr>
          <p:cNvPr id="132" name="vs. 40…Jesus was a prophet indeed. He still addressed the proud personally and humbly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1160" indent="-391160" defTabSz="514095">
              <a:spcBef>
                <a:spcPts val="3600"/>
              </a:spcBef>
              <a:defRPr sz="6336"/>
            </a:pPr>
            <a:r>
              <a:rPr dirty="0"/>
              <a:t>vs. 40…Jesus was a prophet indeed. He still addressed the proud personally and humbly</a:t>
            </a:r>
          </a:p>
          <a:p>
            <a:pPr marL="391160" indent="-391160" defTabSz="514095">
              <a:spcBef>
                <a:spcPts val="3600"/>
              </a:spcBef>
              <a:defRPr sz="6336"/>
            </a:pPr>
            <a:r>
              <a:rPr dirty="0"/>
              <a:t>vs. 41–43…We must judge according to God’s </a:t>
            </a:r>
            <a:r>
              <a:rPr sz="8000" u="sng" dirty="0"/>
              <a:t>mercy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CF (restated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FCF (restated)</a:t>
            </a:r>
          </a:p>
        </p:txBody>
      </p:sp>
      <p:sp>
        <p:nvSpPr>
          <p:cNvPr id="135" name="We resist admitting our sin because we don’t judge ourselves correctly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00050" indent="-400050" defTabSz="525779">
              <a:spcBef>
                <a:spcPts val="3700"/>
              </a:spcBef>
              <a:defRPr sz="6300"/>
            </a:pPr>
            <a:r>
              <a:rPr dirty="0"/>
              <a:t>We resist admitting our sin because we don’t </a:t>
            </a:r>
            <a:r>
              <a:rPr sz="8000" u="sng" dirty="0"/>
              <a:t>judge</a:t>
            </a:r>
            <a:r>
              <a:rPr sz="8000" dirty="0"/>
              <a:t> </a:t>
            </a:r>
            <a:r>
              <a:rPr sz="8000" u="sng" dirty="0"/>
              <a:t>ourselves</a:t>
            </a:r>
            <a:r>
              <a:rPr dirty="0"/>
              <a:t> correctly.</a:t>
            </a:r>
          </a:p>
          <a:p>
            <a:pPr marL="400050" indent="-400050" defTabSz="525779">
              <a:spcBef>
                <a:spcPts val="3700"/>
              </a:spcBef>
              <a:defRPr sz="6300"/>
            </a:pPr>
            <a:r>
              <a:rPr dirty="0"/>
              <a:t>vs. 44–50…The woman made herself low. She </a:t>
            </a:r>
            <a:r>
              <a:rPr sz="8000" u="sng" dirty="0"/>
              <a:t>judged</a:t>
            </a:r>
            <a:r>
              <a:rPr sz="8000" dirty="0"/>
              <a:t> </a:t>
            </a:r>
            <a:r>
              <a:rPr sz="8000" u="sng" dirty="0"/>
              <a:t>herself</a:t>
            </a:r>
            <a:r>
              <a:rPr dirty="0"/>
              <a:t> correctly.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MIT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6570">
              <a:defRPr sz="7395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>
                <a:solidFill>
                  <a:srgbClr val="FFC000"/>
                </a:solidFill>
              </a:rPr>
              <a:t>MIT </a:t>
            </a:r>
          </a:p>
          <a:p>
            <a:pPr defTabSz="496570">
              <a:defRPr sz="5950"/>
            </a:pPr>
            <a:r>
              <a:rPr dirty="0">
                <a:solidFill>
                  <a:srgbClr val="FFC000"/>
                </a:solidFill>
              </a:rPr>
              <a:t>(Main Idea of the Text)</a:t>
            </a:r>
          </a:p>
        </p:txBody>
      </p:sp>
      <p:sp>
        <p:nvSpPr>
          <p:cNvPr id="138" name="Jesus forgave all who would admit their sin and see their ongoing need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44500" indent="-444500">
              <a:defRPr sz="7600"/>
            </a:pPr>
            <a:r>
              <a:rPr sz="6000" dirty="0"/>
              <a:t>Jesus forgave all who would admit their </a:t>
            </a:r>
            <a:r>
              <a:rPr sz="8000" u="sng" dirty="0"/>
              <a:t>sin</a:t>
            </a:r>
            <a:r>
              <a:rPr sz="6000" dirty="0"/>
              <a:t> and see their </a:t>
            </a:r>
            <a:r>
              <a:rPr sz="8000" u="sng" dirty="0"/>
              <a:t>ongoing</a:t>
            </a:r>
            <a:r>
              <a:rPr sz="8000" dirty="0"/>
              <a:t> </a:t>
            </a:r>
            <a:r>
              <a:rPr sz="8000" u="sng" dirty="0"/>
              <a:t>need</a:t>
            </a:r>
            <a:r>
              <a:rPr sz="8000" dirty="0"/>
              <a:t>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MIM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6570">
              <a:defRPr sz="7395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>
                <a:solidFill>
                  <a:srgbClr val="FFC000"/>
                </a:solidFill>
              </a:rPr>
              <a:t>MIM </a:t>
            </a:r>
          </a:p>
          <a:p>
            <a:pPr defTabSz="496570">
              <a:defRPr sz="5950"/>
            </a:pPr>
            <a:r>
              <a:rPr dirty="0">
                <a:solidFill>
                  <a:srgbClr val="FFC000"/>
                </a:solidFill>
              </a:rPr>
              <a:t>(Main Idea of the Message)</a:t>
            </a:r>
          </a:p>
        </p:txBody>
      </p:sp>
      <p:sp>
        <p:nvSpPr>
          <p:cNvPr id="141" name="Jesus forgives all who admit their sin and He sustains all who admit their ongoing need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44500" indent="-444500">
              <a:defRPr sz="7400"/>
            </a:pPr>
            <a:r>
              <a:rPr sz="6000" dirty="0"/>
              <a:t>Jesus forgives all who admit their </a:t>
            </a:r>
            <a:r>
              <a:rPr sz="8000" u="sng" dirty="0"/>
              <a:t>sin</a:t>
            </a:r>
            <a:r>
              <a:rPr sz="6000" dirty="0"/>
              <a:t> and He sustains all who admit their </a:t>
            </a:r>
            <a:r>
              <a:rPr sz="8000" u="sng" dirty="0"/>
              <a:t>ongoing</a:t>
            </a:r>
            <a:r>
              <a:rPr sz="8000" dirty="0"/>
              <a:t> </a:t>
            </a:r>
            <a:r>
              <a:rPr sz="8000" u="sng" dirty="0"/>
              <a:t>need</a:t>
            </a:r>
            <a:r>
              <a:rPr sz="8000"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214</Words>
  <Application>Microsoft Office PowerPoint</Application>
  <PresentationFormat>Custom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Black</vt:lpstr>
      <vt:lpstr>Slide 1</vt:lpstr>
      <vt:lpstr>Forgiveness: The Power of Worship and Witness</vt:lpstr>
      <vt:lpstr>Introduction</vt:lpstr>
      <vt:lpstr>Luke 7:36–50</vt:lpstr>
      <vt:lpstr>FCF (Fallen Condition Focus)</vt:lpstr>
      <vt:lpstr>Luke 7:36–50</vt:lpstr>
      <vt:lpstr>FCF (restated)</vt:lpstr>
      <vt:lpstr>MIT  (Main Idea of the Text)</vt:lpstr>
      <vt:lpstr>MIM  (Main Idea of the Message)</vt:lpstr>
      <vt:lpstr>Application Make Your Choice</vt:lpstr>
      <vt:lpstr>Admit our ongoing need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Forgiveness: The Power of Worship and Witness</dc:title>
  <dc:creator>Max Bell</dc:creator>
  <cp:lastModifiedBy>Max Bell</cp:lastModifiedBy>
  <cp:revision>4</cp:revision>
  <dcterms:modified xsi:type="dcterms:W3CDTF">2025-05-02T22:05:06Z</dcterms:modified>
</cp:coreProperties>
</file>