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533" y="-7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“Child, Arise!”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“Child, Arise!”</a:t>
            </a:r>
          </a:p>
        </p:txBody>
      </p:sp>
      <p:sp>
        <p:nvSpPr>
          <p:cNvPr id="120" name="Luke 8:40–56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4800" dirty="0">
                <a:solidFill>
                  <a:srgbClr val="FFC000"/>
                </a:solidFill>
              </a:rPr>
              <a:t>Luke 8:40–56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Introduc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Introduction</a:t>
            </a:r>
          </a:p>
        </p:txBody>
      </p:sp>
      <p:sp>
        <p:nvSpPr>
          <p:cNvPr id="123" name="Body"/>
          <p:cNvSpPr txBox="1">
            <a:spLocks noGrp="1"/>
          </p:cNvSpPr>
          <p:nvPr>
            <p:ph type="body" idx="1"/>
          </p:nvPr>
        </p:nvSpPr>
        <p:spPr>
          <a:xfrm>
            <a:off x="254000" y="2590800"/>
            <a:ext cx="12750800" cy="62865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4" name="Screen Shot 2025-07-18 at 12.26.05 PM.png" descr="Screen Shot 2025-07-18 at 12.26.05 PM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574278" y="2787650"/>
            <a:ext cx="5283201" cy="5892800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“Don’t ask yourself what the world needs. Ask yourself what makes you come alive, and go do that, because what the world needs is people who have come alive.”"/>
          <p:cNvSpPr txBox="1"/>
          <p:nvPr/>
        </p:nvSpPr>
        <p:spPr>
          <a:xfrm>
            <a:off x="6006794" y="2948154"/>
            <a:ext cx="6486392" cy="5571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400"/>
            </a:lvl1pPr>
          </a:lstStyle>
          <a:p>
            <a:r>
              <a:rPr dirty="0"/>
              <a:t>“Don’t ask yourself what the world needs. Ask yourself what makes you come alive, and go do that, because what the world needs is people who have come alive.”</a:t>
            </a:r>
          </a:p>
        </p:txBody>
      </p:sp>
      <p:sp>
        <p:nvSpPr>
          <p:cNvPr id="126" name="Howard Thurman"/>
          <p:cNvSpPr txBox="1"/>
          <p:nvPr/>
        </p:nvSpPr>
        <p:spPr>
          <a:xfrm>
            <a:off x="1218276" y="8680915"/>
            <a:ext cx="3995205" cy="6594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700"/>
            </a:lvl1pPr>
          </a:lstStyle>
          <a:p>
            <a:r>
              <a:t>Howard Thurman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view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Review</a:t>
            </a:r>
          </a:p>
        </p:txBody>
      </p:sp>
      <p:sp>
        <p:nvSpPr>
          <p:cNvPr id="129" name="Jesus is in complete control of:…"/>
          <p:cNvSpPr txBox="1">
            <a:spLocks noGrp="1"/>
          </p:cNvSpPr>
          <p:nvPr>
            <p:ph type="body" idx="1"/>
          </p:nvPr>
        </p:nvSpPr>
        <p:spPr>
          <a:xfrm>
            <a:off x="635000" y="2209800"/>
            <a:ext cx="11099800" cy="62865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5900"/>
            </a:pPr>
            <a:r>
              <a:rPr dirty="0"/>
              <a:t>Jesus is in complete control of:</a:t>
            </a:r>
          </a:p>
          <a:p>
            <a:pPr marL="1269999" lvl="1" indent="-634999">
              <a:buSzPct val="100000"/>
              <a:buAutoNum type="arabicPeriod"/>
              <a:defRPr sz="5900"/>
            </a:pPr>
            <a:r>
              <a:rPr u="sng" dirty="0"/>
              <a:t>Circumstances</a:t>
            </a:r>
          </a:p>
          <a:p>
            <a:pPr marL="1269999" lvl="1" indent="-634999">
              <a:buSzPct val="100000"/>
              <a:buAutoNum type="arabicPeriod"/>
              <a:defRPr sz="5900"/>
            </a:pPr>
            <a:r>
              <a:rPr u="sng" dirty="0"/>
              <a:t>Spiritual </a:t>
            </a:r>
            <a:r>
              <a:rPr u="sng" dirty="0" smtClean="0"/>
              <a:t>realm</a:t>
            </a:r>
            <a:endParaRPr lang="en-US" u="sng" dirty="0" smtClean="0"/>
          </a:p>
          <a:p>
            <a:pPr marL="1269999" lvl="1" indent="-634999">
              <a:buSzPct val="100000"/>
              <a:buAutoNum type="arabicPeriod"/>
              <a:defRPr sz="5900"/>
            </a:pPr>
            <a:r>
              <a:rPr lang="en-US" u="sng" dirty="0" smtClean="0"/>
              <a:t>Human Condition</a:t>
            </a:r>
            <a:endParaRPr u="sng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Ques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8800" dirty="0">
                <a:solidFill>
                  <a:srgbClr val="FFC000"/>
                </a:solidFill>
              </a:rPr>
              <a:t>Question</a:t>
            </a:r>
          </a:p>
        </p:txBody>
      </p:sp>
      <p:sp>
        <p:nvSpPr>
          <p:cNvPr id="132" name="Is your faith fully in Christ?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6600"/>
            </a:lvl1pPr>
          </a:lstStyle>
          <a:p>
            <a:r>
              <a:rPr dirty="0"/>
              <a:t>Is your faith fully in Christ?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Luke 8:40–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Luke 8:40–48</a:t>
            </a:r>
          </a:p>
        </p:txBody>
      </p:sp>
      <p:sp>
        <p:nvSpPr>
          <p:cNvPr id="135" name="POINT: Jesus freed her from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26720" indent="-426720" defTabSz="560831">
              <a:spcBef>
                <a:spcPts val="4000"/>
              </a:spcBef>
              <a:defRPr sz="6432"/>
            </a:pPr>
            <a:r>
              <a:rPr dirty="0"/>
              <a:t>POINT: Jesus freed her from:</a:t>
            </a:r>
          </a:p>
          <a:p>
            <a:pPr marL="1219199" lvl="1" indent="-609599" defTabSz="560831">
              <a:spcBef>
                <a:spcPts val="4000"/>
              </a:spcBef>
              <a:buSzPct val="100000"/>
              <a:buAutoNum type="arabicPeriod"/>
              <a:defRPr sz="6432"/>
            </a:pPr>
            <a:r>
              <a:rPr u="sng" dirty="0"/>
              <a:t>Physical ailment</a:t>
            </a:r>
          </a:p>
          <a:p>
            <a:pPr marL="1219199" lvl="1" indent="-609599" defTabSz="560831">
              <a:spcBef>
                <a:spcPts val="4000"/>
              </a:spcBef>
              <a:buSzPct val="100000"/>
              <a:buAutoNum type="arabicPeriod"/>
              <a:defRPr sz="6432"/>
            </a:pPr>
            <a:r>
              <a:rPr u="sng" dirty="0"/>
              <a:t>Rejection by God</a:t>
            </a:r>
          </a:p>
          <a:p>
            <a:pPr marL="1219199" lvl="1" indent="-609599" defTabSz="560831">
              <a:spcBef>
                <a:spcPts val="4000"/>
              </a:spcBef>
              <a:buSzPct val="100000"/>
              <a:buAutoNum type="arabicPeriod"/>
              <a:defRPr sz="6432"/>
            </a:pPr>
            <a:r>
              <a:rPr u="sng" dirty="0"/>
              <a:t>Fear of rejection by man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Luke 8:49–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Luke 8:49–56</a:t>
            </a:r>
          </a:p>
        </p:txBody>
      </p:sp>
      <p:sp>
        <p:nvSpPr>
          <p:cNvPr id="138" name="Jesus raised the girl to life.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2052300" cy="7162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31165" indent="-431165" defTabSz="566674">
              <a:spcBef>
                <a:spcPts val="4000"/>
              </a:spcBef>
              <a:defRPr sz="6693"/>
            </a:pPr>
            <a:r>
              <a:rPr dirty="0"/>
              <a:t>Jesus raised the girl to life.</a:t>
            </a:r>
          </a:p>
          <a:p>
            <a:pPr marL="0" indent="0" defTabSz="566674">
              <a:spcBef>
                <a:spcPts val="4000"/>
              </a:spcBef>
              <a:buSzTx/>
              <a:buNone/>
              <a:defRPr sz="6693"/>
            </a:pPr>
            <a:r>
              <a:rPr u="sng" dirty="0"/>
              <a:t>MAIN IDEA</a:t>
            </a:r>
            <a:r>
              <a:rPr dirty="0"/>
              <a:t>: </a:t>
            </a:r>
            <a:r>
              <a:rPr i="1" dirty="0"/>
              <a:t>Jesus came to redeem the human condition</a:t>
            </a:r>
            <a:r>
              <a:rPr dirty="0"/>
              <a:t>.</a:t>
            </a:r>
          </a:p>
          <a:p>
            <a:pPr marL="0" indent="0" defTabSz="566674">
              <a:spcBef>
                <a:spcPts val="4000"/>
              </a:spcBef>
              <a:buSzTx/>
              <a:buNone/>
              <a:defRPr sz="5432"/>
            </a:pPr>
            <a:r>
              <a:rPr sz="6000" dirty="0"/>
              <a:t>Is this what makes you come alive?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Only Jesus can make you: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r>
              <a:rPr dirty="0">
                <a:solidFill>
                  <a:srgbClr val="FFC000"/>
                </a:solidFill>
              </a:rPr>
              <a:t>Only Jesus can make you:</a:t>
            </a:r>
          </a:p>
        </p:txBody>
      </p:sp>
      <p:sp>
        <p:nvSpPr>
          <p:cNvPr id="141" name="Endure through struggl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34999" indent="-634999">
              <a:buSzPct val="100000"/>
              <a:buAutoNum type="arabicPeriod"/>
              <a:defRPr sz="6800"/>
            </a:pPr>
            <a:r>
              <a:rPr u="sng" dirty="0"/>
              <a:t>Endure through struggles</a:t>
            </a:r>
          </a:p>
          <a:p>
            <a:pPr marL="634999" indent="-634999">
              <a:buSzPct val="100000"/>
              <a:buAutoNum type="arabicPeriod"/>
              <a:defRPr sz="6800"/>
            </a:pPr>
            <a:r>
              <a:rPr u="sng" dirty="0"/>
              <a:t>Acceptable to God</a:t>
            </a:r>
          </a:p>
          <a:p>
            <a:pPr marL="634999" indent="-634999">
              <a:buSzPct val="100000"/>
              <a:buAutoNum type="arabicPeriod"/>
              <a:defRPr sz="6800"/>
            </a:pPr>
            <a:r>
              <a:rPr u="sng" dirty="0"/>
              <a:t>Free from fear of man</a:t>
            </a:r>
          </a:p>
          <a:p>
            <a:pPr marL="634999" indent="-634999">
              <a:buSzPct val="100000"/>
              <a:buAutoNum type="arabicPeriod"/>
              <a:defRPr sz="6800"/>
            </a:pPr>
            <a:r>
              <a:rPr u="sng" dirty="0"/>
              <a:t>Free from fear of death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onclusion—…"/>
          <p:cNvSpPr txBox="1">
            <a:spLocks noGrp="1"/>
          </p:cNvSpPr>
          <p:nvPr>
            <p:ph type="title"/>
          </p:nvPr>
        </p:nvSpPr>
        <p:spPr>
          <a:xfrm>
            <a:off x="406400" y="0"/>
            <a:ext cx="12052300" cy="2159000"/>
          </a:xfrm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rPr dirty="0" smtClean="0">
                <a:solidFill>
                  <a:srgbClr val="FFC000"/>
                </a:solidFill>
              </a:rPr>
              <a:t>Conclusion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dirty="0" smtClean="0">
                <a:solidFill>
                  <a:srgbClr val="FFC000"/>
                </a:solidFill>
              </a:rPr>
              <a:t>—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dirty="0" smtClean="0">
                <a:solidFill>
                  <a:srgbClr val="FFC000"/>
                </a:solidFill>
              </a:rPr>
              <a:t>The </a:t>
            </a:r>
            <a:r>
              <a:rPr lang="en-US" dirty="0" smtClean="0">
                <a:solidFill>
                  <a:srgbClr val="FFC000"/>
                </a:solidFill>
              </a:rPr>
              <a:t>R</a:t>
            </a:r>
            <a:r>
              <a:rPr dirty="0" smtClean="0">
                <a:solidFill>
                  <a:srgbClr val="FFC000"/>
                </a:solidFill>
              </a:rPr>
              <a:t>esponse</a:t>
            </a:r>
            <a:r>
              <a:rPr dirty="0">
                <a:solidFill>
                  <a:srgbClr val="FFC000"/>
                </a:solidFill>
              </a:rPr>
              <a:t>:</a:t>
            </a:r>
          </a:p>
        </p:txBody>
      </p:sp>
      <p:sp>
        <p:nvSpPr>
          <p:cNvPr id="144" name="Raise your hands of need;…"/>
          <p:cNvSpPr txBox="1">
            <a:spLocks noGrp="1"/>
          </p:cNvSpPr>
          <p:nvPr>
            <p:ph type="body" idx="1"/>
          </p:nvPr>
        </p:nvSpPr>
        <p:spPr>
          <a:xfrm>
            <a:off x="0" y="2362200"/>
            <a:ext cx="10312400" cy="4953000"/>
          </a:xfrm>
          <a:prstGeom prst="rect">
            <a:avLst/>
          </a:prstGeom>
        </p:spPr>
        <p:txBody>
          <a:bodyPr/>
          <a:lstStyle/>
          <a:p>
            <a:pPr marL="444499" indent="-444499">
              <a:spcBef>
                <a:spcPts val="3000"/>
              </a:spcBef>
              <a:defRPr sz="4600"/>
            </a:pPr>
            <a:r>
              <a:rPr sz="6000" dirty="0"/>
              <a:t>Raise your hands of </a:t>
            </a:r>
            <a:r>
              <a:rPr sz="6000" b="1" u="sng" dirty="0"/>
              <a:t>need</a:t>
            </a:r>
            <a:r>
              <a:rPr sz="6000" dirty="0"/>
              <a:t>;</a:t>
            </a:r>
          </a:p>
          <a:p>
            <a:pPr marL="444499" indent="-444499">
              <a:spcBef>
                <a:spcPts val="3000"/>
              </a:spcBef>
              <a:defRPr sz="4600"/>
            </a:pPr>
            <a:r>
              <a:rPr sz="6000" dirty="0"/>
              <a:t>Raise your hands of </a:t>
            </a:r>
            <a:r>
              <a:rPr sz="6000" b="1" u="sng" dirty="0" smtClean="0"/>
              <a:t>praise</a:t>
            </a:r>
            <a:r>
              <a:rPr sz="6000" dirty="0" smtClean="0"/>
              <a:t>;</a:t>
            </a:r>
            <a:endParaRPr sz="6000" dirty="0"/>
          </a:p>
          <a:p>
            <a:pPr marL="444499" indent="-444499">
              <a:spcBef>
                <a:spcPts val="3000"/>
              </a:spcBef>
              <a:defRPr sz="4600"/>
            </a:pPr>
            <a:r>
              <a:rPr sz="6000" dirty="0"/>
              <a:t>Raise your hands of </a:t>
            </a:r>
            <a:r>
              <a:rPr lang="en-US" sz="6000" dirty="0" smtClean="0"/>
              <a:t> </a:t>
            </a:r>
          </a:p>
          <a:p>
            <a:pPr marL="444499" indent="-444499">
              <a:spcBef>
                <a:spcPts val="3000"/>
              </a:spcBef>
              <a:buNone/>
              <a:defRPr sz="4600"/>
            </a:pPr>
            <a:r>
              <a:rPr lang="en-US" sz="6000" dirty="0" smtClean="0"/>
              <a:t>	</a:t>
            </a:r>
            <a:r>
              <a:rPr lang="en-US" sz="6000" dirty="0" smtClean="0"/>
              <a:t>	</a:t>
            </a:r>
            <a:r>
              <a:rPr lang="en-US" sz="6000" b="1" u="sng" dirty="0" smtClean="0"/>
              <a:t>Service</a:t>
            </a:r>
            <a:endParaRPr b="1" u="sng" dirty="0"/>
          </a:p>
        </p:txBody>
      </p:sp>
      <p:pic>
        <p:nvPicPr>
          <p:cNvPr id="145" name="Screen Shot 2025-07-18 at 12.35.36 PM.png" descr="Screen Shot 2025-07-18 at 12.35.36 PM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398000" y="4800600"/>
            <a:ext cx="3319323" cy="3898533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Dietrich Bonhoeffer"/>
          <p:cNvSpPr txBox="1"/>
          <p:nvPr/>
        </p:nvSpPr>
        <p:spPr>
          <a:xfrm>
            <a:off x="8868196" y="8763000"/>
            <a:ext cx="4136604" cy="609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400"/>
            </a:lvl1pPr>
          </a:lstStyle>
          <a:p>
            <a:r>
              <a:rPr dirty="0"/>
              <a:t>Dietrich </a:t>
            </a:r>
            <a:r>
              <a:rPr dirty="0" err="1"/>
              <a:t>Bonhoeffer</a:t>
            </a: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157</Words>
  <Application>Microsoft Office PowerPoint</Application>
  <PresentationFormat>Custom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Black</vt:lpstr>
      <vt:lpstr>“Child, Arise!”</vt:lpstr>
      <vt:lpstr>Introduction</vt:lpstr>
      <vt:lpstr>Review</vt:lpstr>
      <vt:lpstr>Question</vt:lpstr>
      <vt:lpstr>Luke 8:40–48</vt:lpstr>
      <vt:lpstr>Luke 8:49–56</vt:lpstr>
      <vt:lpstr>Only Jesus can make you:</vt:lpstr>
      <vt:lpstr>Conclusion — The Response: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“Child, Arise!”</dc:title>
  <dc:creator>Max Bell</dc:creator>
  <cp:lastModifiedBy>Max Bell</cp:lastModifiedBy>
  <cp:revision>2</cp:revision>
  <dcterms:modified xsi:type="dcterms:W3CDTF">2025-07-19T01:35:46Z</dcterms:modified>
</cp:coreProperties>
</file>