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56" r:id="rId1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384" y="-77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ow the Gospel, Reap Satisfaction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Sow the Gospel, Reap Satisfaction</a:t>
            </a:r>
          </a:p>
        </p:txBody>
      </p:sp>
      <p:sp>
        <p:nvSpPr>
          <p:cNvPr id="120" name="5/18/2025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6000" dirty="0">
                <a:solidFill>
                  <a:srgbClr val="FFC000"/>
                </a:solidFill>
              </a:rPr>
              <a:t>5/18/2025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onclusion—…"/>
          <p:cNvSpPr txBox="1">
            <a:spLocks noGrp="1"/>
          </p:cNvSpPr>
          <p:nvPr>
            <p:ph type="title"/>
          </p:nvPr>
        </p:nvSpPr>
        <p:spPr>
          <a:xfrm>
            <a:off x="787400" y="304800"/>
            <a:ext cx="11417300" cy="2159000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484886">
              <a:defRPr sz="6640" u="sng"/>
            </a:pPr>
            <a:r>
              <a:rPr sz="6600" dirty="0" smtClean="0">
                <a:solidFill>
                  <a:srgbClr val="FFC000"/>
                </a:solidFill>
              </a:rPr>
              <a:t>Conclusion</a:t>
            </a:r>
            <a:r>
              <a:rPr lang="en-US" sz="6600" dirty="0" smtClean="0">
                <a:solidFill>
                  <a:srgbClr val="FFC000"/>
                </a:solidFill>
              </a:rPr>
              <a:t> - </a:t>
            </a:r>
            <a:r>
              <a:rPr sz="6600" dirty="0" smtClean="0">
                <a:solidFill>
                  <a:srgbClr val="FFC000"/>
                </a:solidFill>
              </a:rPr>
              <a:t>An </a:t>
            </a:r>
            <a:r>
              <a:rPr sz="6600" dirty="0">
                <a:solidFill>
                  <a:srgbClr val="FFC000"/>
                </a:solidFill>
              </a:rPr>
              <a:t>Opportunity</a:t>
            </a:r>
          </a:p>
        </p:txBody>
      </p:sp>
      <p:sp>
        <p:nvSpPr>
          <p:cNvPr id="153" name="Ongoing Submission, Trust and Satisfaction in Chris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7830" indent="-417830" defTabSz="549148">
              <a:spcBef>
                <a:spcPts val="3900"/>
              </a:spcBef>
              <a:defRPr sz="6110"/>
            </a:pPr>
            <a:r>
              <a:t>Ongoing Submission, Trust and Satisfaction in Christ</a:t>
            </a:r>
          </a:p>
          <a:p>
            <a:pPr marL="417830" indent="-417830" defTabSz="549148">
              <a:spcBef>
                <a:spcPts val="3900"/>
              </a:spcBef>
              <a:defRPr sz="6110"/>
            </a:pPr>
            <a:r>
              <a:t>Sowing the Gospel</a:t>
            </a:r>
          </a:p>
          <a:p>
            <a:pPr marL="417830" indent="-417830" defTabSz="549148">
              <a:spcBef>
                <a:spcPts val="3900"/>
              </a:spcBef>
              <a:defRPr sz="6110"/>
            </a:pPr>
            <a:r>
              <a:t>“WHO’S YOUR ONE?”</a:t>
            </a:r>
          </a:p>
          <a:p>
            <a:pPr marL="835660" lvl="1" indent="-417830" defTabSz="549148">
              <a:spcBef>
                <a:spcPts val="3900"/>
              </a:spcBef>
              <a:defRPr sz="6110"/>
            </a:pPr>
            <a:r>
              <a:t>Take a prayer packet!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Introduc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r>
              <a:rPr dirty="0">
                <a:solidFill>
                  <a:srgbClr val="FFC000"/>
                </a:solidFill>
              </a:rPr>
              <a:t>Introduction</a:t>
            </a:r>
          </a:p>
        </p:txBody>
      </p:sp>
      <p:sp>
        <p:nvSpPr>
          <p:cNvPr id="123" name="The joy of receiving and sharing a personal message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444500" indent="-444500">
              <a:defRPr sz="7200"/>
            </a:lvl1pPr>
          </a:lstStyle>
          <a:p>
            <a:r>
              <a:t>The joy of receiving and sharing a personal message.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Luke 8:4–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r>
              <a:rPr dirty="0">
                <a:solidFill>
                  <a:srgbClr val="FFC000"/>
                </a:solidFill>
              </a:rPr>
              <a:t>Luke 8:4–15</a:t>
            </a:r>
          </a:p>
        </p:txBody>
      </p:sp>
      <p:sp>
        <p:nvSpPr>
          <p:cNvPr id="126" name="verse 4…Why Jesus spoke in parables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/>
          </a:bodyPr>
          <a:lstStyle/>
          <a:p>
            <a:pPr marL="404494" indent="-404494" defTabSz="531622">
              <a:spcBef>
                <a:spcPts val="3800"/>
              </a:spcBef>
              <a:defRPr sz="4732"/>
            </a:pPr>
            <a:r>
              <a:rPr lang="en-US" dirty="0" smtClean="0"/>
              <a:t>V</a:t>
            </a:r>
            <a:r>
              <a:rPr dirty="0" smtClean="0"/>
              <a:t>erse </a:t>
            </a:r>
            <a:r>
              <a:rPr dirty="0"/>
              <a:t>4</a:t>
            </a:r>
            <a:r>
              <a:rPr dirty="0"/>
              <a:t>…Why Jesus spoke in parables:</a:t>
            </a:r>
          </a:p>
          <a:p>
            <a:pPr marL="808990" lvl="1" indent="-404495" defTabSz="531622">
              <a:spcBef>
                <a:spcPts val="3800"/>
              </a:spcBef>
              <a:defRPr sz="4732"/>
            </a:pPr>
            <a:r>
              <a:rPr sz="5400" u="sng" dirty="0"/>
              <a:t>To test the motives and resolve of those who heard</a:t>
            </a:r>
            <a:r>
              <a:rPr sz="5400" u="sng" dirty="0"/>
              <a:t>.</a:t>
            </a:r>
          </a:p>
          <a:p>
            <a:pPr marL="404494" indent="-404494" defTabSz="531622">
              <a:spcBef>
                <a:spcPts val="3800"/>
              </a:spcBef>
              <a:defRPr sz="4732"/>
            </a:pPr>
            <a:r>
              <a:rPr lang="en-US" smtClean="0"/>
              <a:t>V</a:t>
            </a:r>
            <a:r>
              <a:rPr smtClean="0"/>
              <a:t>erses 5</a:t>
            </a:r>
            <a:r>
              <a:rPr lang="en-US" smtClean="0"/>
              <a:t>-</a:t>
            </a:r>
            <a:r>
              <a:rPr smtClean="0"/>
              <a:t>8</a:t>
            </a:r>
            <a:r>
              <a:rPr dirty="0"/>
              <a:t>…”He who has ears to hear, let him hear”</a:t>
            </a:r>
          </a:p>
          <a:p>
            <a:pPr marL="808990" lvl="1" indent="-404495" defTabSz="531622">
              <a:spcBef>
                <a:spcPts val="3800"/>
              </a:spcBef>
              <a:defRPr sz="4732"/>
            </a:pPr>
            <a:r>
              <a:rPr dirty="0"/>
              <a:t>An admonition to </a:t>
            </a:r>
            <a:r>
              <a:rPr sz="6000" u="sng" dirty="0"/>
              <a:t>listen</a:t>
            </a:r>
            <a:r>
              <a:rPr dirty="0"/>
              <a:t> and </a:t>
            </a:r>
            <a:r>
              <a:rPr sz="6000" u="sng" dirty="0"/>
              <a:t>heed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OIN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POINT</a:t>
            </a:r>
          </a:p>
        </p:txBody>
      </p:sp>
      <p:sp>
        <p:nvSpPr>
          <p:cNvPr id="129" name="Jesus’ words are meant to be acted upon, not just heard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>
              <a:defRPr sz="7200"/>
            </a:pPr>
            <a:r>
              <a:rPr dirty="0"/>
              <a:t>Jesus’ words are meant to be </a:t>
            </a:r>
            <a:r>
              <a:rPr sz="8000" u="sng" dirty="0"/>
              <a:t>acted upon</a:t>
            </a:r>
            <a:r>
              <a:rPr dirty="0"/>
              <a:t>, not just </a:t>
            </a:r>
            <a:r>
              <a:rPr sz="8000" u="sng" dirty="0"/>
              <a:t>heard</a:t>
            </a:r>
            <a:r>
              <a:rPr sz="8000" dirty="0"/>
              <a:t>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Luke 8:4–15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1803400"/>
          </a:xfrm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Luke 8:4–15</a:t>
            </a:r>
          </a:p>
        </p:txBody>
      </p:sp>
      <p:sp>
        <p:nvSpPr>
          <p:cNvPr id="132" name="verse 9–11…Distinction between disciples and others…"/>
          <p:cNvSpPr txBox="1">
            <a:spLocks noGrp="1"/>
          </p:cNvSpPr>
          <p:nvPr>
            <p:ph type="body" idx="1"/>
          </p:nvPr>
        </p:nvSpPr>
        <p:spPr>
          <a:xfrm>
            <a:off x="952500" y="2286000"/>
            <a:ext cx="11099800" cy="65913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60045" indent="-360045" defTabSz="473201">
              <a:spcBef>
                <a:spcPts val="3400"/>
              </a:spcBef>
              <a:defRPr sz="5832"/>
            </a:pPr>
            <a:r>
              <a:rPr dirty="0"/>
              <a:t>verse 9–11…Distinction between disciples and others</a:t>
            </a:r>
          </a:p>
          <a:p>
            <a:pPr marL="720090" lvl="1" indent="-360045" defTabSz="473201">
              <a:spcBef>
                <a:spcPts val="3400"/>
              </a:spcBef>
              <a:defRPr sz="5832"/>
            </a:pPr>
            <a:r>
              <a:rPr dirty="0"/>
              <a:t>Disciples came to Jesus for </a:t>
            </a:r>
            <a:r>
              <a:rPr sz="7200" u="sng" dirty="0"/>
              <a:t>an explanation</a:t>
            </a:r>
            <a:r>
              <a:rPr sz="7200" dirty="0"/>
              <a:t>.</a:t>
            </a:r>
          </a:p>
          <a:p>
            <a:pPr marL="720090" lvl="1" indent="-360045" defTabSz="473201">
              <a:spcBef>
                <a:spcPts val="3400"/>
              </a:spcBef>
              <a:defRPr sz="5832"/>
            </a:pPr>
            <a:r>
              <a:rPr dirty="0"/>
              <a:t>Jesus is </a:t>
            </a:r>
            <a:r>
              <a:rPr sz="7200" u="sng" dirty="0"/>
              <a:t>the mystery of the kingdom of God</a:t>
            </a:r>
            <a:r>
              <a:rPr sz="7200" dirty="0"/>
              <a:t>. </a:t>
            </a:r>
            <a:r>
              <a:rPr dirty="0"/>
              <a:t>Come to Him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OIN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POINT</a:t>
            </a:r>
          </a:p>
        </p:txBody>
      </p:sp>
      <p:sp>
        <p:nvSpPr>
          <p:cNvPr id="135" name="The action required of us: come to Jesus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444500" indent="-444500">
              <a:defRPr sz="7200"/>
            </a:lvl1pPr>
          </a:lstStyle>
          <a:p>
            <a:r>
              <a:t>The action required of us: come to Jesus.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Luke 8:12–15…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19558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484886">
              <a:defRPr sz="6640" u="sng"/>
            </a:pPr>
            <a:r>
              <a:rPr dirty="0">
                <a:solidFill>
                  <a:srgbClr val="FFC000"/>
                </a:solidFill>
              </a:rPr>
              <a:t>Luke 8:12–15</a:t>
            </a:r>
          </a:p>
          <a:p>
            <a:pPr defTabSz="484886">
              <a:defRPr sz="6640"/>
            </a:pPr>
            <a:r>
              <a:rPr dirty="0"/>
              <a:t>four types of soil explained</a:t>
            </a:r>
          </a:p>
        </p:txBody>
      </p:sp>
      <p:sp>
        <p:nvSpPr>
          <p:cNvPr id="138" name="“By the road” represents submission to the devil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2052300" cy="62865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0045" indent="-360045" defTabSz="473201">
              <a:spcBef>
                <a:spcPts val="2200"/>
              </a:spcBef>
              <a:defRPr sz="5184"/>
            </a:pPr>
            <a:r>
              <a:rPr dirty="0"/>
              <a:t>“By the road” represents </a:t>
            </a:r>
            <a:r>
              <a:rPr sz="6600" u="sng" dirty="0"/>
              <a:t>submission</a:t>
            </a:r>
            <a:r>
              <a:rPr dirty="0"/>
              <a:t> to the </a:t>
            </a:r>
            <a:r>
              <a:rPr sz="6600" u="sng" dirty="0"/>
              <a:t>devil</a:t>
            </a:r>
          </a:p>
          <a:p>
            <a:pPr marL="360045" indent="-360045" defTabSz="473201">
              <a:spcBef>
                <a:spcPts val="2200"/>
              </a:spcBef>
              <a:defRPr sz="5184"/>
            </a:pPr>
            <a:r>
              <a:rPr dirty="0"/>
              <a:t>“Rocky Soil” represents lack of </a:t>
            </a:r>
            <a:r>
              <a:rPr sz="6600" u="sng" dirty="0"/>
              <a:t>trust</a:t>
            </a:r>
            <a:r>
              <a:rPr dirty="0"/>
              <a:t> in the one who can </a:t>
            </a:r>
            <a:r>
              <a:rPr sz="6600" u="sng" dirty="0"/>
              <a:t>sustain them</a:t>
            </a:r>
            <a:r>
              <a:rPr sz="6600" dirty="0"/>
              <a:t>.</a:t>
            </a:r>
          </a:p>
          <a:p>
            <a:pPr marL="360045" indent="-360045" defTabSz="473201">
              <a:spcBef>
                <a:spcPts val="2200"/>
              </a:spcBef>
              <a:defRPr sz="5184"/>
            </a:pPr>
            <a:r>
              <a:rPr dirty="0"/>
              <a:t>“Thorns” represents temptation to find </a:t>
            </a:r>
            <a:r>
              <a:rPr sz="6600" u="sng" dirty="0"/>
              <a:t>life</a:t>
            </a:r>
            <a:r>
              <a:rPr dirty="0"/>
              <a:t> in anything other than Christ.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Luke 8:12–15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 u="sng"/>
            </a:pPr>
            <a:r>
              <a:rPr dirty="0">
                <a:solidFill>
                  <a:srgbClr val="FFC000"/>
                </a:solidFill>
              </a:rPr>
              <a:t>Luke 8:12–15</a:t>
            </a:r>
          </a:p>
          <a:p>
            <a:pPr defTabSz="484886">
              <a:defRPr sz="6640"/>
            </a:pPr>
            <a:r>
              <a:rPr dirty="0"/>
              <a:t>four types of soil explained</a:t>
            </a:r>
          </a:p>
        </p:txBody>
      </p:sp>
      <p:sp>
        <p:nvSpPr>
          <p:cNvPr id="141" name="“Good Soil” represents those who have true submission, trust, and satisfaction in Christ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342265" indent="-342265" defTabSz="449833">
              <a:spcBef>
                <a:spcPts val="3200"/>
              </a:spcBef>
              <a:defRPr sz="5390"/>
            </a:pPr>
            <a:r>
              <a:rPr dirty="0"/>
              <a:t>“Good Soil” represents those who have true </a:t>
            </a:r>
            <a:r>
              <a:rPr sz="6600" u="sng" dirty="0"/>
              <a:t>submission</a:t>
            </a:r>
            <a:r>
              <a:rPr sz="6600" dirty="0"/>
              <a:t>, </a:t>
            </a:r>
            <a:r>
              <a:rPr sz="6600" u="sng" dirty="0"/>
              <a:t>trust</a:t>
            </a:r>
            <a:r>
              <a:rPr dirty="0"/>
              <a:t>, and </a:t>
            </a:r>
            <a:r>
              <a:rPr sz="6600" u="sng" dirty="0"/>
              <a:t>satisfaction</a:t>
            </a:r>
            <a:r>
              <a:rPr dirty="0"/>
              <a:t> in Christ.</a:t>
            </a:r>
          </a:p>
          <a:p>
            <a:pPr marL="342265" indent="-342265" defTabSz="449833">
              <a:spcBef>
                <a:spcPts val="3200"/>
              </a:spcBef>
              <a:defRPr sz="5390"/>
            </a:pPr>
            <a:r>
              <a:rPr lang="en-US" dirty="0" smtClean="0"/>
              <a:t>Point</a:t>
            </a:r>
            <a:r>
              <a:rPr dirty="0" smtClean="0"/>
              <a:t>: </a:t>
            </a:r>
            <a:r>
              <a:rPr dirty="0"/>
              <a:t>The fruit of truly coming to Jesus: We will </a:t>
            </a:r>
            <a:r>
              <a:rPr sz="6600" u="sng" dirty="0"/>
              <a:t>submit to</a:t>
            </a:r>
            <a:r>
              <a:rPr sz="6600" dirty="0"/>
              <a:t>, </a:t>
            </a:r>
            <a:r>
              <a:rPr sz="6600" u="sng" dirty="0"/>
              <a:t>trust in</a:t>
            </a:r>
            <a:r>
              <a:rPr sz="6600" dirty="0"/>
              <a:t>, </a:t>
            </a:r>
            <a:r>
              <a:rPr sz="5390" dirty="0"/>
              <a:t>and</a:t>
            </a:r>
            <a:r>
              <a:rPr sz="6600" dirty="0"/>
              <a:t> </a:t>
            </a:r>
            <a:r>
              <a:rPr sz="6600" u="sng" dirty="0"/>
              <a:t>be satisfied</a:t>
            </a:r>
            <a:r>
              <a:rPr sz="6600" dirty="0"/>
              <a:t> </a:t>
            </a:r>
            <a:r>
              <a:rPr dirty="0"/>
              <a:t>in Christ.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Application"/>
          <p:cNvSpPr txBox="1">
            <a:spLocks noGrp="1"/>
          </p:cNvSpPr>
          <p:nvPr>
            <p:ph type="title"/>
          </p:nvPr>
        </p:nvSpPr>
        <p:spPr>
          <a:xfrm>
            <a:off x="863600" y="0"/>
            <a:ext cx="11099800" cy="14224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Application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44" name="The Submission Required…"/>
          <p:cNvSpPr txBox="1">
            <a:spLocks noGrp="1"/>
          </p:cNvSpPr>
          <p:nvPr>
            <p:ph type="body" idx="1"/>
          </p:nvPr>
        </p:nvSpPr>
        <p:spPr>
          <a:xfrm>
            <a:off x="406400" y="1600200"/>
            <a:ext cx="12598400" cy="8153400"/>
          </a:xfrm>
        </p:spPr>
        <p:txBody>
          <a:bodyPr>
            <a:normAutofit lnSpcReduction="10000"/>
          </a:bodyPr>
          <a:lstStyle/>
          <a:p>
            <a:r>
              <a:rPr lang="en-US" sz="5400" dirty="0" smtClean="0"/>
              <a:t>The Submission Required</a:t>
            </a:r>
          </a:p>
          <a:p>
            <a:pPr lvl="1"/>
            <a:r>
              <a:rPr lang="en-US" sz="5400" u="sng" dirty="0" smtClean="0"/>
              <a:t>Love God and neighbor </a:t>
            </a:r>
            <a:r>
              <a:rPr lang="en-US" sz="5400" dirty="0" smtClean="0"/>
              <a:t>(</a:t>
            </a:r>
            <a:r>
              <a:rPr lang="en-US" sz="4400" dirty="0" smtClean="0"/>
              <a:t>Matt 22:26-40)</a:t>
            </a:r>
          </a:p>
          <a:p>
            <a:pPr lvl="1"/>
            <a:r>
              <a:rPr lang="en-US" sz="5400" u="sng" dirty="0" smtClean="0"/>
              <a:t>Make Disciples </a:t>
            </a:r>
            <a:r>
              <a:rPr lang="en-US" sz="5400" dirty="0" smtClean="0"/>
              <a:t>(</a:t>
            </a:r>
            <a:r>
              <a:rPr lang="en-US" sz="4400" dirty="0" smtClean="0"/>
              <a:t>Matt 28:19-20</a:t>
            </a:r>
            <a:r>
              <a:rPr lang="en-US" sz="5400" dirty="0" smtClean="0"/>
              <a:t>)</a:t>
            </a:r>
          </a:p>
          <a:p>
            <a:r>
              <a:rPr lang="en-US" sz="5400" dirty="0" smtClean="0"/>
              <a:t>The Trust Enabled(</a:t>
            </a:r>
            <a:r>
              <a:rPr lang="en-US" sz="4400" dirty="0" smtClean="0"/>
              <a:t>Matt28:18)</a:t>
            </a:r>
            <a:endParaRPr lang="en-US" sz="5400" dirty="0" smtClean="0"/>
          </a:p>
          <a:p>
            <a:r>
              <a:rPr lang="en-US" sz="5400" dirty="0" smtClean="0"/>
              <a:t>The Satisfaction Promised (</a:t>
            </a:r>
            <a:r>
              <a:rPr lang="en-US" sz="4400" dirty="0" smtClean="0"/>
              <a:t>Matt28:20b)</a:t>
            </a:r>
            <a:endParaRPr lang="en-US" sz="5400" dirty="0" smtClean="0"/>
          </a:p>
          <a:p>
            <a:r>
              <a:rPr lang="en-US" sz="5400" dirty="0" smtClean="0"/>
              <a:t>Jesus will be with His </a:t>
            </a:r>
            <a:r>
              <a:rPr lang="en-US" sz="5400" dirty="0" err="1" smtClean="0"/>
              <a:t>diciples</a:t>
            </a:r>
            <a:r>
              <a:rPr lang="en-US" sz="5400" dirty="0" smtClean="0"/>
              <a:t> to the end of the age.</a:t>
            </a:r>
            <a:endParaRPr lang="en-US" sz="4400" dirty="0" smtClean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276</Words>
  <Application>Microsoft Office PowerPoint</Application>
  <PresentationFormat>Custom</PresentationFormat>
  <Paragraphs>38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Black</vt:lpstr>
      <vt:lpstr>Sow the Gospel, Reap Satisfaction</vt:lpstr>
      <vt:lpstr>Introduction</vt:lpstr>
      <vt:lpstr>Luke 8:4–15</vt:lpstr>
      <vt:lpstr>POINT</vt:lpstr>
      <vt:lpstr>Luke 8:4–15</vt:lpstr>
      <vt:lpstr>POINT</vt:lpstr>
      <vt:lpstr>Luke 8:12–15 four types of soil explained</vt:lpstr>
      <vt:lpstr>Luke 8:12–15 four types of soil explained</vt:lpstr>
      <vt:lpstr>Application</vt:lpstr>
      <vt:lpstr>Conclusion - An Opportunity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Sow the Gospel, Reap Satisfaction</dc:title>
  <dc:creator>Max Bell</dc:creator>
  <cp:lastModifiedBy>Max Bell</cp:lastModifiedBy>
  <cp:revision>7</cp:revision>
  <dcterms:modified xsi:type="dcterms:W3CDTF">2025-05-16T18:49:23Z</dcterms:modified>
</cp:coreProperties>
</file>