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6D6"/>
              </a:solidFill>
              <a:prstDash val="solid"/>
              <a:miter lim="400000"/>
            </a:ln>
          </a:left>
          <a:right>
            <a:ln w="254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254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6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32650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6D6"/>
              </a:solidFill>
              <a:prstDash val="solid"/>
              <a:miter lim="400000"/>
            </a:ln>
          </a:top>
          <a:bottom>
            <a:ln w="254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32650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84E00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17101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AAAAA"/>
              </a:solidFill>
              <a:prstDash val="solid"/>
              <a:miter lim="400000"/>
            </a:ln>
          </a:left>
          <a:right>
            <a:ln w="12700" cap="flat">
              <a:solidFill>
                <a:srgbClr val="AAAAAA"/>
              </a:solidFill>
              <a:prstDash val="solid"/>
              <a:miter lim="400000"/>
            </a:ln>
          </a:right>
          <a:top>
            <a:ln w="12700" cap="flat">
              <a:solidFill>
                <a:srgbClr val="AAAAAA"/>
              </a:solidFill>
              <a:prstDash val="solid"/>
              <a:miter lim="400000"/>
            </a:ln>
          </a:top>
          <a:bottom>
            <a:ln w="12700" cap="flat">
              <a:solidFill>
                <a:srgbClr val="AAAAAA"/>
              </a:solidFill>
              <a:prstDash val="solid"/>
              <a:miter lim="400000"/>
            </a:ln>
          </a:bottom>
          <a:insideH>
            <a:ln w="12700" cap="flat">
              <a:solidFill>
                <a:srgbClr val="AAAAAA"/>
              </a:solidFill>
              <a:prstDash val="solid"/>
              <a:miter lim="400000"/>
            </a:ln>
          </a:insideH>
          <a:insideV>
            <a:ln w="12700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106375"/>
              <a:satOff val="9554"/>
              <a:lumOff val="-13516"/>
            </a:schemeClr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106375"/>
              <a:satOff val="9554"/>
              <a:lumOff val="-13516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>
              <a:hueOff val="-119728"/>
              <a:satOff val="5580"/>
              <a:lumOff val="-12961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50E48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50E48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09090"/>
              </a:solidFill>
              <a:prstDash val="solid"/>
              <a:miter lim="400000"/>
            </a:ln>
          </a:left>
          <a:right>
            <a:ln w="12700" cap="flat">
              <a:solidFill>
                <a:srgbClr val="909090"/>
              </a:solidFill>
              <a:prstDash val="solid"/>
              <a:miter lim="400000"/>
            </a:ln>
          </a:right>
          <a:top>
            <a:ln w="12700" cap="flat">
              <a:solidFill>
                <a:srgbClr val="909090"/>
              </a:solidFill>
              <a:prstDash val="solid"/>
              <a:miter lim="400000"/>
            </a:ln>
          </a:top>
          <a:bottom>
            <a:ln w="12700" cap="flat">
              <a:solidFill>
                <a:srgbClr val="909090"/>
              </a:solidFill>
              <a:prstDash val="solid"/>
              <a:miter lim="400000"/>
            </a:ln>
          </a:bottom>
          <a:insideH>
            <a:ln w="12700" cap="flat">
              <a:solidFill>
                <a:srgbClr val="909090"/>
              </a:solidFill>
              <a:prstDash val="solid"/>
              <a:miter lim="400000"/>
            </a:ln>
          </a:insideH>
          <a:insideV>
            <a:ln w="12700" cap="flat">
              <a:solidFill>
                <a:srgbClr val="90909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98089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6A0AC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6A0AC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840" y="-77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ClrTx/>
              <a:buSzTx/>
              <a:buNone/>
              <a:defRPr sz="3700"/>
            </a:lvl1pPr>
            <a:lvl2pPr marL="0" indent="0" algn="ctr">
              <a:spcBef>
                <a:spcPts val="0"/>
              </a:spcBef>
              <a:buClrTx/>
              <a:buSzTx/>
              <a:buNone/>
              <a:defRPr sz="3700"/>
            </a:lvl2pPr>
            <a:lvl3pPr marL="0" indent="0" algn="ctr">
              <a:spcBef>
                <a:spcPts val="0"/>
              </a:spcBef>
              <a:buClrTx/>
              <a:buSzTx/>
              <a:buNone/>
              <a:defRPr sz="3700"/>
            </a:lvl3pPr>
            <a:lvl4pPr marL="0" indent="0" algn="ctr">
              <a:spcBef>
                <a:spcPts val="0"/>
              </a:spcBef>
              <a:buClrTx/>
              <a:buSzTx/>
              <a:buNone/>
              <a:defRPr sz="3700"/>
            </a:lvl4pPr>
            <a:lvl5pPr marL="0" indent="0" algn="ctr">
              <a:spcBef>
                <a:spcPts val="0"/>
              </a:spcBef>
              <a:buClrTx/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ClrTx/>
              <a:buSzTx/>
              <a:buNone/>
              <a:defRPr sz="24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1270000" y="4308599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ClrTx/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-929606" y="-12700"/>
            <a:ext cx="16551777" cy="1103451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-647700" y="508000"/>
            <a:ext cx="12369801" cy="614253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ClrTx/>
              <a:buSzTx/>
              <a:buNone/>
              <a:defRPr sz="3700"/>
            </a:lvl1pPr>
            <a:lvl2pPr marL="0" indent="0" algn="ctr">
              <a:spcBef>
                <a:spcPts val="0"/>
              </a:spcBef>
              <a:buClrTx/>
              <a:buSzTx/>
              <a:buNone/>
              <a:defRPr sz="3700"/>
            </a:lvl2pPr>
            <a:lvl3pPr marL="0" indent="0" algn="ctr">
              <a:spcBef>
                <a:spcPts val="0"/>
              </a:spcBef>
              <a:buClrTx/>
              <a:buSzTx/>
              <a:buNone/>
              <a:defRPr sz="3700"/>
            </a:lvl3pPr>
            <a:lvl4pPr marL="0" indent="0" algn="ctr">
              <a:spcBef>
                <a:spcPts val="0"/>
              </a:spcBef>
              <a:buClrTx/>
              <a:buSzTx/>
              <a:buNone/>
              <a:defRPr sz="3700"/>
            </a:lvl4pPr>
            <a:lvl5pPr marL="0" indent="0" algn="ctr">
              <a:spcBef>
                <a:spcPts val="0"/>
              </a:spcBef>
              <a:buClrTx/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2451058" y="-138499"/>
            <a:ext cx="13525502" cy="9017002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ClrTx/>
              <a:buSzTx/>
              <a:buNone/>
              <a:defRPr sz="3700"/>
            </a:lvl1pPr>
            <a:lvl2pPr marL="0" indent="0" algn="ctr">
              <a:spcBef>
                <a:spcPts val="0"/>
              </a:spcBef>
              <a:buClrTx/>
              <a:buSzTx/>
              <a:buNone/>
              <a:defRPr sz="3700"/>
            </a:lvl2pPr>
            <a:lvl3pPr marL="0" indent="0" algn="ctr">
              <a:spcBef>
                <a:spcPts val="0"/>
              </a:spcBef>
              <a:buClrTx/>
              <a:buSzTx/>
              <a:buNone/>
              <a:defRPr sz="3700"/>
            </a:lvl3pPr>
            <a:lvl4pPr marL="0" indent="0" algn="ctr">
              <a:spcBef>
                <a:spcPts val="0"/>
              </a:spcBef>
              <a:buClrTx/>
              <a:buSzTx/>
              <a:buNone/>
              <a:defRPr sz="3700"/>
            </a:lvl4pPr>
            <a:lvl5pPr marL="0" indent="0" algn="ctr">
              <a:spcBef>
                <a:spcPts val="0"/>
              </a:spcBef>
              <a:buClrTx/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ClrTx/>
            </a:lvl1pPr>
            <a:lvl2pPr>
              <a:buClrTx/>
            </a:lvl2pPr>
            <a:lvl3pPr>
              <a:buClrTx/>
            </a:lvl3pPr>
            <a:lvl4pPr>
              <a:buClrTx/>
            </a:lvl4pPr>
            <a:lvl5pPr>
              <a:buClrTx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idx="13"/>
          </p:nvPr>
        </p:nvSpPr>
        <p:spPr>
          <a:xfrm>
            <a:off x="4473575" y="2032000"/>
            <a:ext cx="10287000" cy="6858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buClrTx/>
              <a:defRPr sz="2800"/>
            </a:lvl1pPr>
            <a:lvl2pPr marL="685800" indent="-342900">
              <a:spcBef>
                <a:spcPts val="3200"/>
              </a:spcBef>
              <a:buClrTx/>
              <a:defRPr sz="2800"/>
            </a:lvl2pPr>
            <a:lvl3pPr marL="1028700" indent="-342900">
              <a:spcBef>
                <a:spcPts val="3200"/>
              </a:spcBef>
              <a:buClrTx/>
              <a:defRPr sz="2800"/>
            </a:lvl3pPr>
            <a:lvl4pPr marL="1371600" indent="-342900">
              <a:spcBef>
                <a:spcPts val="3200"/>
              </a:spcBef>
              <a:buClrTx/>
              <a:defRPr sz="2800"/>
            </a:lvl4pPr>
            <a:lvl5pPr marL="1714500" indent="-342900">
              <a:spcBef>
                <a:spcPts val="3200"/>
              </a:spcBef>
              <a:buClrTx/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>
            <a:lvl1pPr>
              <a:buClrTx/>
            </a:lvl1pPr>
            <a:lvl2pPr>
              <a:buClrTx/>
            </a:lvl2pPr>
            <a:lvl3pPr>
              <a:buClrTx/>
            </a:lvl3pPr>
            <a:lvl4pPr>
              <a:buClrTx/>
            </a:lvl4pPr>
            <a:lvl5pPr>
              <a:buClrTx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6426200" y="4965700"/>
            <a:ext cx="5886450" cy="3924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6737350" y="639233"/>
            <a:ext cx="5880100" cy="39200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400425" y="-127000"/>
            <a:ext cx="13525500" cy="9017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6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“The Son of God and His Winning Team”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>
                <a:solidFill>
                  <a:srgbClr val="FFC000"/>
                </a:solidFill>
              </a:rPr>
              <a:t>“The Son of God and His Winning Team”</a:t>
            </a:r>
          </a:p>
        </p:txBody>
      </p:sp>
      <p:sp>
        <p:nvSpPr>
          <p:cNvPr id="120" name="Luke 9:18–36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sz="6000" dirty="0"/>
              <a:t>Luke 9:18–36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Introduction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>
                <a:solidFill>
                  <a:srgbClr val="FFC000"/>
                </a:solidFill>
              </a:rPr>
              <a:t>Introduction</a:t>
            </a:r>
          </a:p>
        </p:txBody>
      </p:sp>
      <p:pic>
        <p:nvPicPr>
          <p:cNvPr id="124" name="Screen Shot 2025-10-02 at 10.54.00 AM.png" descr="Screen Shot 2025-10-02 at 10.54.00 AM.png"/>
          <p:cNvPicPr>
            <a:picLocks noChangeAspect="1"/>
          </p:cNvPicPr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474910" y="4192736"/>
            <a:ext cx="3594101" cy="4216401"/>
          </a:xfrm>
          <a:prstGeom prst="rect">
            <a:avLst/>
          </a:prstGeom>
          <a:ln w="12700">
            <a:miter lim="400000"/>
          </a:ln>
        </p:spPr>
      </p:pic>
      <p:sp>
        <p:nvSpPr>
          <p:cNvPr id="125" name="Bob Ladouceur…"/>
          <p:cNvSpPr txBox="1"/>
          <p:nvPr/>
        </p:nvSpPr>
        <p:spPr>
          <a:xfrm>
            <a:off x="517652" y="8481670"/>
            <a:ext cx="3054097" cy="1197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t>Bob Ladouceur</a:t>
            </a:r>
          </a:p>
          <a:p>
            <a:r>
              <a:t>Bay Area Sports </a:t>
            </a:r>
          </a:p>
          <a:p>
            <a:r>
              <a:t>Hall of Fame Picture</a:t>
            </a:r>
          </a:p>
        </p:txBody>
      </p:sp>
      <p:pic>
        <p:nvPicPr>
          <p:cNvPr id="126" name="Screen Shot 2025-10-02 at 10.59.45 AM.png" descr="Screen Shot 2025-10-02 at 10.59.45 AM.png"/>
          <p:cNvPicPr>
            <a:picLocks noChangeAspect="1"/>
          </p:cNvPicPr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7111843" y="4268397"/>
            <a:ext cx="5524501" cy="4406901"/>
          </a:xfrm>
          <a:prstGeom prst="rect">
            <a:avLst/>
          </a:prstGeom>
          <a:ln w="12700">
            <a:miter lim="400000"/>
          </a:ln>
        </p:spPr>
      </p:pic>
      <p:sp>
        <p:nvSpPr>
          <p:cNvPr id="127" name="A Carpenter from Nazareth"/>
          <p:cNvSpPr txBox="1"/>
          <p:nvPr/>
        </p:nvSpPr>
        <p:spPr>
          <a:xfrm>
            <a:off x="7678534" y="8849970"/>
            <a:ext cx="402640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t>A Carpenter from Nazareth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952500" y="2590800"/>
            <a:ext cx="11099800" cy="1143000"/>
          </a:xfrm>
        </p:spPr>
        <p:txBody>
          <a:bodyPr/>
          <a:lstStyle/>
          <a:p>
            <a:pPr marL="0" indent="0" algn="ctr">
              <a:buSzTx/>
              <a:buNone/>
              <a:defRPr sz="4500"/>
            </a:pPr>
            <a:r>
              <a:rPr lang="en-US" dirty="0" smtClean="0"/>
              <a:t>The Rise from Obscurity</a:t>
            </a:r>
            <a:endParaRPr lang="en-US" dirty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Luke 9:18–2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>
                <a:solidFill>
                  <a:srgbClr val="FFC000"/>
                </a:solidFill>
              </a:rPr>
              <a:t>Luke 9:18–26</a:t>
            </a:r>
          </a:p>
        </p:txBody>
      </p:sp>
      <p:sp>
        <p:nvSpPr>
          <p:cNvPr id="130" name="Peter’s confession of Jesus as the Son of God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422275" indent="-422275" defTabSz="554990">
              <a:spcBef>
                <a:spcPts val="3900"/>
              </a:spcBef>
              <a:defRPr sz="5700"/>
            </a:pPr>
            <a:r>
              <a:t>Peter’s confession of Jesus as the Son of God</a:t>
            </a:r>
          </a:p>
          <a:p>
            <a:pPr marL="422275" indent="-422275" defTabSz="554990">
              <a:spcBef>
                <a:spcPts val="3900"/>
              </a:spcBef>
              <a:defRPr sz="5700"/>
            </a:pPr>
            <a:r>
              <a:t>Requirements for following the Son of God</a:t>
            </a:r>
          </a:p>
          <a:p>
            <a:pPr marL="422275" indent="-422275" defTabSz="554990">
              <a:spcBef>
                <a:spcPts val="3900"/>
              </a:spcBef>
              <a:defRPr sz="5700"/>
            </a:pPr>
            <a:r>
              <a:t>Jesus’ transfiguration as proof that He is the Son of God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vs. 18–22—Peter’s confession of Jesus as the Son of God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537463">
              <a:defRPr sz="6256"/>
            </a:pPr>
            <a:r>
              <a:rPr u="sng" dirty="0">
                <a:solidFill>
                  <a:schemeClr val="accent4"/>
                </a:solidFill>
              </a:rPr>
              <a:t>vs. 18–22</a:t>
            </a:r>
            <a:r>
              <a:rPr dirty="0">
                <a:solidFill>
                  <a:schemeClr val="accent4"/>
                </a:solidFill>
              </a:rPr>
              <a:t>—Peter’s confession of Jesus as the Son of God</a:t>
            </a:r>
          </a:p>
        </p:txBody>
      </p:sp>
      <p:sp>
        <p:nvSpPr>
          <p:cNvPr id="133" name="POINT: Jesus is the Son of God, the Christ, who would suffer, be rejected, die and raise from the dead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395605" indent="-395605" defTabSz="519937">
              <a:spcBef>
                <a:spcPts val="3700"/>
              </a:spcBef>
              <a:defRPr sz="5340"/>
            </a:pPr>
            <a:r>
              <a:rPr b="1" u="sng"/>
              <a:t>POINT</a:t>
            </a:r>
            <a:r>
              <a:t>: </a:t>
            </a:r>
            <a:r>
              <a:rPr i="1"/>
              <a:t>Jesus is the Son of God, the Christ, who would suffer, be rejected, die and raise from the dead</a:t>
            </a:r>
          </a:p>
          <a:p>
            <a:pPr marL="395605" indent="-395605" defTabSz="519937">
              <a:spcBef>
                <a:spcPts val="3700"/>
              </a:spcBef>
              <a:defRPr sz="5340"/>
            </a:pPr>
            <a:r>
              <a:rPr b="1" u="sng"/>
              <a:t>Application</a:t>
            </a:r>
            <a:r>
              <a:t>: </a:t>
            </a:r>
            <a:r>
              <a:rPr i="1"/>
              <a:t>We must accept the need for a suffering savior. We are sinful, under God’s wrath</a:t>
            </a:r>
            <a:r>
              <a:t>.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vs. 23–24—The requirements for following the Son of God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467359">
              <a:defRPr sz="6400"/>
            </a:pPr>
            <a:r>
              <a:rPr u="sng" dirty="0">
                <a:solidFill>
                  <a:schemeClr val="accent4"/>
                </a:solidFill>
              </a:rPr>
              <a:t>vs. 23–24</a:t>
            </a:r>
            <a:r>
              <a:rPr dirty="0">
                <a:solidFill>
                  <a:schemeClr val="accent4"/>
                </a:solidFill>
              </a:rPr>
              <a:t>—The requirements for following the Son of God</a:t>
            </a:r>
          </a:p>
        </p:txBody>
      </p:sp>
      <p:sp>
        <p:nvSpPr>
          <p:cNvPr id="136" name="POINT: A disciple’s life is marked by death to self and living hope.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413385" indent="-413385" defTabSz="543305">
              <a:spcBef>
                <a:spcPts val="3900"/>
              </a:spcBef>
              <a:defRPr sz="5580"/>
            </a:pPr>
            <a:r>
              <a:rPr b="1" u="sng"/>
              <a:t>POINT</a:t>
            </a:r>
            <a:r>
              <a:t>: </a:t>
            </a:r>
            <a:r>
              <a:rPr i="1"/>
              <a:t>A disciple’s life is marked by death to self and living hope.</a:t>
            </a:r>
          </a:p>
          <a:p>
            <a:pPr marL="413385" indent="-413385" defTabSz="543305">
              <a:spcBef>
                <a:spcPts val="3900"/>
              </a:spcBef>
              <a:defRPr sz="5580"/>
            </a:pPr>
            <a:r>
              <a:rPr b="1" u="sng"/>
              <a:t>Application</a:t>
            </a:r>
            <a:r>
              <a:t>: </a:t>
            </a:r>
            <a:r>
              <a:rPr i="1"/>
              <a:t>A disciple must be willing suffer, endure rejection, die to self and hope in the resurrection</a:t>
            </a:r>
            <a:r>
              <a:t>.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vs. 25–27—The Warning"/>
          <p:cNvSpPr txBox="1">
            <a:spLocks noGrp="1"/>
          </p:cNvSpPr>
          <p:nvPr>
            <p:ph type="title"/>
          </p:nvPr>
        </p:nvSpPr>
        <p:spPr>
          <a:xfrm>
            <a:off x="952500" y="254000"/>
            <a:ext cx="11569700" cy="2159000"/>
          </a:xfrm>
          <a:prstGeom prst="rect">
            <a:avLst/>
          </a:prstGeom>
        </p:spPr>
        <p:txBody>
          <a:bodyPr/>
          <a:lstStyle/>
          <a:p>
            <a:pPr defTabSz="566674">
              <a:defRPr sz="7760"/>
            </a:pPr>
            <a:r>
              <a:rPr u="sng" dirty="0">
                <a:solidFill>
                  <a:schemeClr val="accent4"/>
                </a:solidFill>
              </a:rPr>
              <a:t>vs. 25–27</a:t>
            </a:r>
            <a:r>
              <a:rPr dirty="0">
                <a:solidFill>
                  <a:schemeClr val="accent4"/>
                </a:solidFill>
              </a:rPr>
              <a:t>—The Warning</a:t>
            </a:r>
          </a:p>
        </p:txBody>
      </p:sp>
      <p:sp>
        <p:nvSpPr>
          <p:cNvPr id="139" name="POINT: Don’t be among those who reject Christ.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444500" indent="-444500">
              <a:defRPr sz="6000"/>
            </a:pPr>
            <a:r>
              <a:rPr b="1" u="sng"/>
              <a:t>POINT</a:t>
            </a:r>
            <a:r>
              <a:t>: </a:t>
            </a:r>
            <a:r>
              <a:rPr i="1"/>
              <a:t>Don’t be among those who reject Christ</a:t>
            </a:r>
            <a:r>
              <a:t>.</a:t>
            </a:r>
          </a:p>
          <a:p>
            <a:pPr marL="444500" indent="-444500">
              <a:defRPr sz="6000"/>
            </a:pPr>
            <a:r>
              <a:rPr b="1" u="sng"/>
              <a:t>Application</a:t>
            </a:r>
            <a:r>
              <a:t>: </a:t>
            </a:r>
            <a:r>
              <a:rPr i="1"/>
              <a:t>Die to my selfish ways</a:t>
            </a:r>
            <a:r>
              <a:t>.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vs. 28–36—Heavenly Testimony of Jesus’ Sonship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479044">
              <a:defRPr sz="6560"/>
            </a:pPr>
            <a:r>
              <a:rPr u="sng" dirty="0">
                <a:solidFill>
                  <a:schemeClr val="accent4"/>
                </a:solidFill>
              </a:rPr>
              <a:t>vs. 28–36</a:t>
            </a:r>
            <a:r>
              <a:rPr dirty="0">
                <a:solidFill>
                  <a:schemeClr val="accent4"/>
                </a:solidFill>
              </a:rPr>
              <a:t>—Heavenly Testimony of Jesus’ </a:t>
            </a:r>
            <a:r>
              <a:rPr dirty="0" err="1">
                <a:solidFill>
                  <a:schemeClr val="accent4"/>
                </a:solidFill>
              </a:rPr>
              <a:t>Sonship</a:t>
            </a:r>
            <a:endParaRPr dirty="0">
              <a:solidFill>
                <a:schemeClr val="accent4"/>
              </a:solidFill>
            </a:endParaRPr>
          </a:p>
        </p:txBody>
      </p:sp>
      <p:sp>
        <p:nvSpPr>
          <p:cNvPr id="142" name="POINT: All God’s work through history is embodied in Jesus, the Son of God.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444500" indent="-444500">
              <a:defRPr sz="6000"/>
            </a:pPr>
            <a:r>
              <a:rPr b="1" u="sng"/>
              <a:t>POINT</a:t>
            </a:r>
            <a:r>
              <a:t>: </a:t>
            </a:r>
            <a:r>
              <a:rPr i="1"/>
              <a:t>All God’s work through history is embodied in Jesus, the Son of God</a:t>
            </a:r>
            <a:r>
              <a:t>.</a:t>
            </a:r>
          </a:p>
          <a:p>
            <a:pPr marL="444500" indent="-444500">
              <a:defRPr sz="6000"/>
            </a:pPr>
            <a:r>
              <a:rPr b="1" u="sng"/>
              <a:t>Application</a:t>
            </a:r>
            <a:r>
              <a:t>: </a:t>
            </a:r>
            <a:r>
              <a:rPr i="1"/>
              <a:t>Listen to Him</a:t>
            </a:r>
            <a:r>
              <a:t>!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Application—…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484886">
              <a:defRPr sz="6640"/>
            </a:pPr>
            <a:r>
              <a:rPr u="sng" dirty="0">
                <a:solidFill>
                  <a:srgbClr val="FFC000"/>
                </a:solidFill>
              </a:rPr>
              <a:t>Application</a:t>
            </a:r>
            <a:r>
              <a:rPr dirty="0">
                <a:solidFill>
                  <a:srgbClr val="FFC000"/>
                </a:solidFill>
              </a:rPr>
              <a:t>—</a:t>
            </a:r>
          </a:p>
          <a:p>
            <a:pPr defTabSz="484886">
              <a:defRPr sz="6640"/>
            </a:pPr>
            <a:r>
              <a:rPr dirty="0">
                <a:solidFill>
                  <a:schemeClr val="accent4"/>
                </a:solidFill>
              </a:rPr>
              <a:t>Death to self, Christ is Life</a:t>
            </a:r>
          </a:p>
        </p:txBody>
      </p:sp>
      <p:sp>
        <p:nvSpPr>
          <p:cNvPr id="148" name="We can suffer gracefully (1 Peter 4:17–19)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1012031" indent="-1012031">
              <a:buSzPct val="100000"/>
              <a:buAutoNum type="arabicPeriod"/>
            </a:pPr>
            <a:r>
              <a:rPr sz="5100" dirty="0"/>
              <a:t>We can suffer gracefully</a:t>
            </a:r>
            <a:r>
              <a:rPr dirty="0"/>
              <a:t> (1 Peter 4:17–19)</a:t>
            </a:r>
          </a:p>
          <a:p>
            <a:pPr marL="992187" indent="-992187">
              <a:buSzPct val="100000"/>
              <a:buAutoNum type="arabicPeriod"/>
            </a:pPr>
            <a:r>
              <a:rPr sz="5000" dirty="0"/>
              <a:t>We can endure rejection</a:t>
            </a:r>
            <a:r>
              <a:rPr dirty="0"/>
              <a:t> (Titus 3:4–7)</a:t>
            </a:r>
          </a:p>
          <a:p>
            <a:pPr marL="992187" indent="-992187">
              <a:buSzPct val="100000"/>
              <a:buAutoNum type="arabicPeriod"/>
            </a:pPr>
            <a:r>
              <a:rPr sz="5000" dirty="0"/>
              <a:t>We can deny our fleshly nature</a:t>
            </a:r>
            <a:r>
              <a:rPr dirty="0"/>
              <a:t> (Gal 5:24–25)</a:t>
            </a:r>
          </a:p>
          <a:p>
            <a:pPr marL="992187" indent="-992187">
              <a:buSzPct val="100000"/>
              <a:buAutoNum type="arabicPeriod"/>
            </a:pPr>
            <a:r>
              <a:rPr sz="5000" dirty="0"/>
              <a:t>We can hope in the resurrection</a:t>
            </a:r>
            <a:r>
              <a:rPr dirty="0"/>
              <a:t> (Luke 21:27–28)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Black">
  <a:themeElements>
    <a:clrScheme name="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Off val="13529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Black">
  <a:themeElements>
    <a:clrScheme name="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Off val="13529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261</Words>
  <Application>Microsoft Office PowerPoint</Application>
  <PresentationFormat>Custom</PresentationFormat>
  <Paragraphs>30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Black</vt:lpstr>
      <vt:lpstr>“The Son of God and His Winning Team”</vt:lpstr>
      <vt:lpstr>Introduction</vt:lpstr>
      <vt:lpstr>Luke 9:18–26</vt:lpstr>
      <vt:lpstr>vs. 18–22—Peter’s confession of Jesus as the Son of God</vt:lpstr>
      <vt:lpstr>vs. 23–24—The requirements for following the Son of God</vt:lpstr>
      <vt:lpstr>vs. 25–27—The Warning</vt:lpstr>
      <vt:lpstr>vs. 28–36—Heavenly Testimony of Jesus’ Sonship</vt:lpstr>
      <vt:lpstr>Application— Death to self, Christ is Life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“The Son of God and His Winning Team”</dc:title>
  <dc:creator>Max Bell</dc:creator>
  <cp:lastModifiedBy>Max Bell</cp:lastModifiedBy>
  <cp:revision>2</cp:revision>
  <dcterms:modified xsi:type="dcterms:W3CDTF">2025-10-04T01:05:20Z</dcterms:modified>
</cp:coreProperties>
</file>