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84E00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-119728"/>
              <a:satOff val="5580"/>
              <a:lumOff val="-12961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98089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75" y="-77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sz="24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1270000" y="4308599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-929606" y="-12700"/>
            <a:ext cx="16551777" cy="1103451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-647700" y="508000"/>
            <a:ext cx="12369801" cy="614253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2451058" y="-138499"/>
            <a:ext cx="13525502" cy="901700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idx="13"/>
          </p:nvPr>
        </p:nvSpPr>
        <p:spPr>
          <a:xfrm>
            <a:off x="4473575" y="2032000"/>
            <a:ext cx="10287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buClrTx/>
              <a:defRPr sz="2800"/>
            </a:lvl1pPr>
            <a:lvl2pPr marL="685800" indent="-342900">
              <a:spcBef>
                <a:spcPts val="3200"/>
              </a:spcBef>
              <a:buClrTx/>
              <a:defRPr sz="2800"/>
            </a:lvl2pPr>
            <a:lvl3pPr marL="1028700" indent="-342900">
              <a:spcBef>
                <a:spcPts val="3200"/>
              </a:spcBef>
              <a:buClrTx/>
              <a:defRPr sz="2800"/>
            </a:lvl3pPr>
            <a:lvl4pPr marL="1371600" indent="-342900">
              <a:spcBef>
                <a:spcPts val="3200"/>
              </a:spcBef>
              <a:buClrTx/>
              <a:defRPr sz="2800"/>
            </a:lvl4pPr>
            <a:lvl5pPr marL="1714500" indent="-342900">
              <a:spcBef>
                <a:spcPts val="3200"/>
              </a:spcBef>
              <a:buClrTx/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6426200" y="4965700"/>
            <a:ext cx="5886450" cy="3924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6737350" y="639233"/>
            <a:ext cx="5880100" cy="39200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400425" y="-127000"/>
            <a:ext cx="13525500" cy="9017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he Call to Prayer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srgbClr val="FFC000"/>
                </a:solidFill>
              </a:rPr>
              <a:t>The Call to Prayer</a:t>
            </a:r>
          </a:p>
        </p:txBody>
      </p:sp>
      <p:sp>
        <p:nvSpPr>
          <p:cNvPr id="120" name="Luke 11:1–13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sz="6000" dirty="0">
                <a:solidFill>
                  <a:srgbClr val="FFC000"/>
                </a:solidFill>
              </a:rPr>
              <a:t>Luke 11:1–13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Introduct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srgbClr val="FFC000"/>
                </a:solidFill>
              </a:rPr>
              <a:t>Introduction</a:t>
            </a:r>
          </a:p>
        </p:txBody>
      </p:sp>
      <p:sp>
        <p:nvSpPr>
          <p:cNvPr id="123" name="Microscope. Magnifies details / data.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6388100" cy="6096000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380325" indent="-380325" defTabSz="432308">
              <a:spcBef>
                <a:spcPts val="3100"/>
              </a:spcBef>
              <a:defRPr sz="2368"/>
            </a:pPr>
            <a:r>
              <a:rPr sz="3600" u="sng" dirty="0"/>
              <a:t>Microscope</a:t>
            </a:r>
            <a:r>
              <a:rPr sz="3600" dirty="0"/>
              <a:t>. Magnifies details / data.</a:t>
            </a:r>
          </a:p>
          <a:p>
            <a:pPr marL="0" indent="0" defTabSz="432308">
              <a:spcBef>
                <a:spcPts val="3100"/>
              </a:spcBef>
              <a:buSzTx/>
              <a:buNone/>
              <a:defRPr sz="2368"/>
            </a:pPr>
            <a:r>
              <a:rPr sz="3600" dirty="0"/>
              <a:t> Beauty of creation more clearly seen.</a:t>
            </a:r>
          </a:p>
          <a:p>
            <a:pPr marL="0" indent="0" defTabSz="432308">
              <a:spcBef>
                <a:spcPts val="3100"/>
              </a:spcBef>
              <a:buSzTx/>
              <a:buNone/>
              <a:defRPr sz="2368"/>
            </a:pPr>
            <a:r>
              <a:rPr sz="3600" dirty="0"/>
              <a:t>The microscope must be calibrated, </a:t>
            </a:r>
          </a:p>
          <a:p>
            <a:pPr marL="0" indent="0" defTabSz="432308">
              <a:spcBef>
                <a:spcPts val="3100"/>
              </a:spcBef>
              <a:buSzTx/>
              <a:buNone/>
              <a:defRPr sz="2368"/>
            </a:pPr>
            <a:r>
              <a:rPr sz="3600" dirty="0"/>
              <a:t>used correctly.</a:t>
            </a:r>
          </a:p>
          <a:p>
            <a:pPr marL="328929" indent="-328929" defTabSz="432308">
              <a:spcBef>
                <a:spcPts val="3100"/>
              </a:spcBef>
              <a:defRPr sz="2368"/>
            </a:pPr>
            <a:endParaRPr dirty="0"/>
          </a:p>
          <a:p>
            <a:pPr marL="328929" indent="-328929" defTabSz="432308">
              <a:spcBef>
                <a:spcPts val="3100"/>
              </a:spcBef>
              <a:defRPr sz="3404"/>
            </a:pPr>
            <a:r>
              <a:rPr dirty="0"/>
              <a:t>Our purpose is to magnify God. </a:t>
            </a:r>
          </a:p>
          <a:p>
            <a:pPr marL="0" indent="0" defTabSz="432308">
              <a:spcBef>
                <a:spcPts val="3100"/>
              </a:spcBef>
              <a:buSzTx/>
              <a:buNone/>
              <a:defRPr sz="3404"/>
            </a:pPr>
            <a:r>
              <a:rPr dirty="0"/>
              <a:t>Calibration required is yielding</a:t>
            </a:r>
          </a:p>
          <a:p>
            <a:pPr marL="0" indent="0" defTabSz="432308">
              <a:spcBef>
                <a:spcPts val="3100"/>
              </a:spcBef>
              <a:buSzTx/>
              <a:buNone/>
              <a:defRPr sz="3404"/>
            </a:pPr>
            <a:r>
              <a:rPr dirty="0"/>
              <a:t> to the Holy Spirit</a:t>
            </a:r>
          </a:p>
        </p:txBody>
      </p:sp>
      <p:pic>
        <p:nvPicPr>
          <p:cNvPr id="124" name="Screen Shot 2025-11-06 at 3.20.13 PM.png" descr="Screen Shot 2025-11-06 at 3.20.13 PM.png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7476907" y="2413000"/>
            <a:ext cx="4884708" cy="62865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Review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srgbClr val="FFC000"/>
                </a:solidFill>
              </a:rPr>
              <a:t>Review</a:t>
            </a:r>
          </a:p>
        </p:txBody>
      </p:sp>
      <p:sp>
        <p:nvSpPr>
          <p:cNvPr id="127" name="Discipleship is about being with Jesus, not doing things for Him.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444500" indent="-444500">
              <a:defRPr sz="7000"/>
            </a:lvl1pPr>
          </a:lstStyle>
          <a:p>
            <a:r>
              <a:t>Discipleship is about being with Jesus, not doing things for Him.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Luke 11:1–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srgbClr val="FFC000"/>
                </a:solidFill>
              </a:rPr>
              <a:t>Luke 11:1–4</a:t>
            </a:r>
          </a:p>
        </p:txBody>
      </p:sp>
      <p:sp>
        <p:nvSpPr>
          <p:cNvPr id="130" name="MAIN IDEA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ctr">
              <a:buSzTx/>
              <a:buNone/>
              <a:defRPr sz="7300"/>
            </a:pPr>
            <a:r>
              <a:t>MAIN IDEA:</a:t>
            </a:r>
          </a:p>
          <a:p>
            <a:pPr marL="0" indent="0" algn="ctr">
              <a:buSzTx/>
              <a:buNone/>
              <a:defRPr sz="7300"/>
            </a:pPr>
            <a:r>
              <a:t>The call to discipleship is a call to prayer.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Luke 11:5–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srgbClr val="FFC000"/>
                </a:solidFill>
              </a:rPr>
              <a:t>Luke 11:5–7</a:t>
            </a:r>
          </a:p>
        </p:txBody>
      </p:sp>
      <p:sp>
        <p:nvSpPr>
          <p:cNvPr id="133" name="Acknowledge our need of God’s resources.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444500" indent="-444500">
              <a:defRPr sz="7000"/>
            </a:lvl1pPr>
          </a:lstStyle>
          <a:p>
            <a:r>
              <a:t>Acknowledge our need of God’s resources.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Luke 11:8–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srgbClr val="FFC000"/>
                </a:solidFill>
              </a:rPr>
              <a:t>Luke 11:8–10</a:t>
            </a:r>
          </a:p>
        </p:txBody>
      </p:sp>
      <p:sp>
        <p:nvSpPr>
          <p:cNvPr id="136" name="Persistence pays off.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marL="444500" indent="-444500">
              <a:defRPr sz="6800"/>
            </a:lvl1pPr>
          </a:lstStyle>
          <a:p>
            <a:r>
              <a:rPr sz="8800" dirty="0"/>
              <a:t>Persistence pays off.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Luke 11:11–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srgbClr val="FFC000"/>
                </a:solidFill>
              </a:rPr>
              <a:t>Luke 11:11–12</a:t>
            </a:r>
          </a:p>
        </p:txBody>
      </p:sp>
      <p:sp>
        <p:nvSpPr>
          <p:cNvPr id="139" name="Trust in the Father’s character.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44500" indent="-444500">
              <a:defRPr sz="6000"/>
            </a:pPr>
            <a:r>
              <a:t>Trust in the Father’s character.</a:t>
            </a:r>
          </a:p>
          <a:p>
            <a:pPr marL="444500" indent="-444500">
              <a:defRPr sz="6000"/>
            </a:pPr>
            <a:r>
              <a:t>“Give the Holy Spirit…”</a:t>
            </a:r>
          </a:p>
          <a:p>
            <a:pPr marL="0" indent="0">
              <a:buSzTx/>
              <a:buNone/>
              <a:defRPr sz="6000"/>
            </a:pPr>
            <a:r>
              <a:t>Prayers should be spiritual in nature.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Application—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484886">
              <a:defRPr sz="6640"/>
            </a:pPr>
            <a:r>
              <a:rPr dirty="0">
                <a:solidFill>
                  <a:srgbClr val="FFC000"/>
                </a:solidFill>
              </a:rPr>
              <a:t>Application—</a:t>
            </a:r>
          </a:p>
          <a:p>
            <a:pPr defTabSz="484886">
              <a:defRPr sz="6640"/>
            </a:pPr>
            <a:r>
              <a:rPr dirty="0">
                <a:solidFill>
                  <a:srgbClr val="FFC000"/>
                </a:solidFill>
              </a:rPr>
              <a:t>Praying in the Spirit</a:t>
            </a:r>
          </a:p>
        </p:txBody>
      </p:sp>
      <p:sp>
        <p:nvSpPr>
          <p:cNvPr id="142" name="Admitting our inability to pray. Magnifies the Holy Spirit’s power.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622299" indent="-622299" defTabSz="572516">
              <a:spcBef>
                <a:spcPts val="4100"/>
              </a:spcBef>
              <a:buSzPct val="100000"/>
              <a:buAutoNum type="arabicPeriod"/>
              <a:defRPr sz="4704"/>
            </a:pPr>
            <a:r>
              <a:rPr u="sng"/>
              <a:t>Admitting our inability to pray</a:t>
            </a:r>
            <a:r>
              <a:t>. </a:t>
            </a:r>
            <a:r>
              <a:rPr i="1"/>
              <a:t>Magnifies the Holy Spirit’s power.</a:t>
            </a:r>
          </a:p>
          <a:p>
            <a:pPr marL="622299" indent="-622299" defTabSz="572516">
              <a:spcBef>
                <a:spcPts val="4100"/>
              </a:spcBef>
              <a:buSzPct val="100000"/>
              <a:buAutoNum type="arabicPeriod"/>
              <a:defRPr sz="4704"/>
            </a:pPr>
            <a:r>
              <a:rPr u="sng"/>
              <a:t>Enjoying living communion with God</a:t>
            </a:r>
            <a:r>
              <a:t>. </a:t>
            </a:r>
            <a:r>
              <a:rPr i="1"/>
              <a:t>Magnifies the Father’s love and purpose</a:t>
            </a:r>
            <a:r>
              <a:t>.</a:t>
            </a:r>
          </a:p>
          <a:p>
            <a:pPr marL="622299" indent="-622299" defTabSz="572516">
              <a:spcBef>
                <a:spcPts val="4100"/>
              </a:spcBef>
              <a:buSzPct val="100000"/>
              <a:buAutoNum type="arabicPeriod"/>
              <a:defRPr sz="4704"/>
            </a:pPr>
            <a:r>
              <a:rPr u="sng"/>
              <a:t>Pleading with holy boldness</a:t>
            </a:r>
            <a:r>
              <a:t>. </a:t>
            </a:r>
            <a:r>
              <a:rPr i="1"/>
              <a:t>Magnifies the Son’s grace and kindness</a:t>
            </a:r>
            <a:r>
              <a:t>.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Conclus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srgbClr val="FFC000"/>
                </a:solidFill>
              </a:rPr>
              <a:t>Conclusion</a:t>
            </a:r>
          </a:p>
        </p:txBody>
      </p:sp>
      <p:sp>
        <p:nvSpPr>
          <p:cNvPr id="145" name="Our prayer lives calibrate us to magnify God.…"/>
          <p:cNvSpPr txBox="1">
            <a:spLocks noGrp="1"/>
          </p:cNvSpPr>
          <p:nvPr>
            <p:ph type="body" idx="1"/>
          </p:nvPr>
        </p:nvSpPr>
        <p:spPr>
          <a:xfrm>
            <a:off x="406400" y="2590800"/>
            <a:ext cx="8001000" cy="628650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0" indent="0" algn="ctr">
              <a:buSzTx/>
              <a:buNone/>
              <a:defRPr sz="4700"/>
            </a:pPr>
            <a:r>
              <a:rPr dirty="0"/>
              <a:t>Our prayer lives calibrate us to magnify God.</a:t>
            </a:r>
          </a:p>
          <a:p>
            <a:pPr marL="0" indent="0">
              <a:buSzTx/>
              <a:buNone/>
              <a:defRPr sz="3600"/>
            </a:pPr>
            <a:r>
              <a:rPr sz="4800" dirty="0"/>
              <a:t>How will you practice this:</a:t>
            </a:r>
          </a:p>
          <a:p>
            <a:pPr marL="944562" lvl="1" indent="-500062">
              <a:defRPr sz="3600"/>
            </a:pPr>
            <a:r>
              <a:rPr sz="4800" dirty="0"/>
              <a:t>in personal time with God?</a:t>
            </a:r>
          </a:p>
          <a:p>
            <a:pPr marL="944562" lvl="1" indent="-500062">
              <a:defRPr sz="3600"/>
            </a:pPr>
            <a:r>
              <a:rPr sz="4800" dirty="0"/>
              <a:t>in fellowship with the church?</a:t>
            </a:r>
          </a:p>
          <a:p>
            <a:pPr marL="944562" lvl="1" indent="-500062">
              <a:defRPr sz="3600"/>
            </a:pPr>
            <a:r>
              <a:rPr sz="4800" dirty="0"/>
              <a:t>in your outreach to the lost?</a:t>
            </a:r>
          </a:p>
        </p:txBody>
      </p:sp>
      <p:pic>
        <p:nvPicPr>
          <p:cNvPr id="146" name="Screen Shot 2025-11-06 at 3.20.13 PM.png" descr="Screen Shot 2025-11-06 at 3.20.13 PM.png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8407400" y="3200400"/>
            <a:ext cx="4007968" cy="515815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190</Words>
  <Application>Microsoft Office PowerPoint</Application>
  <PresentationFormat>Custom</PresentationFormat>
  <Paragraphs>35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Black</vt:lpstr>
      <vt:lpstr>The Call to Prayer</vt:lpstr>
      <vt:lpstr>Introduction</vt:lpstr>
      <vt:lpstr>Review</vt:lpstr>
      <vt:lpstr>Luke 11:1–4</vt:lpstr>
      <vt:lpstr>Luke 11:5–7</vt:lpstr>
      <vt:lpstr>Luke 11:8–10</vt:lpstr>
      <vt:lpstr>Luke 11:11–12</vt:lpstr>
      <vt:lpstr>Application— Praying in the Spirit</vt:lpstr>
      <vt:lpstr>Conclusion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Call to Prayer</dc:title>
  <dc:creator>Max Bell</dc:creator>
  <cp:lastModifiedBy>Max Bell</cp:lastModifiedBy>
  <cp:revision>1</cp:revision>
  <dcterms:modified xsi:type="dcterms:W3CDTF">2025-11-07T00:44:54Z</dcterms:modified>
</cp:coreProperties>
</file>