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75" y="-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Greatest Power"/>
          <p:cNvSpPr txBox="1">
            <a:spLocks noGrp="1"/>
          </p:cNvSpPr>
          <p:nvPr>
            <p:ph type="ctrTitle"/>
          </p:nvPr>
        </p:nvSpPr>
        <p:spPr>
          <a:xfrm>
            <a:off x="1168400" y="2209800"/>
            <a:ext cx="10464800" cy="13589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The Greatest Power</a:t>
            </a:r>
          </a:p>
        </p:txBody>
      </p:sp>
      <p:sp>
        <p:nvSpPr>
          <p:cNvPr id="120" name="Luke 11:14–28"/>
          <p:cNvSpPr txBox="1">
            <a:spLocks noGrp="1"/>
          </p:cNvSpPr>
          <p:nvPr>
            <p:ph type="subTitle" sz="quarter" idx="1"/>
          </p:nvPr>
        </p:nvSpPr>
        <p:spPr>
          <a:xfrm>
            <a:off x="1244600" y="38862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>
                <a:solidFill>
                  <a:srgbClr val="FFC000"/>
                </a:solidFill>
              </a:rPr>
              <a:t>Luke 11:14–28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oes well tied.jpeg" descr="shoes well ti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11600" y="5524500"/>
            <a:ext cx="5638800" cy="422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flection"/>
          <p:cNvSpPr txBox="1">
            <a:spLocks noGrp="1"/>
          </p:cNvSpPr>
          <p:nvPr>
            <p:ph type="title"/>
          </p:nvPr>
        </p:nvSpPr>
        <p:spPr>
          <a:xfrm>
            <a:off x="863600" y="-304800"/>
            <a:ext cx="11099800" cy="17907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Reflection</a:t>
            </a:r>
          </a:p>
        </p:txBody>
      </p:sp>
      <p:sp>
        <p:nvSpPr>
          <p:cNvPr id="155" name="1) Where are you relying on your own strength?…"/>
          <p:cNvSpPr txBox="1">
            <a:spLocks noGrp="1"/>
          </p:cNvSpPr>
          <p:nvPr>
            <p:ph type="body" idx="1"/>
          </p:nvPr>
        </p:nvSpPr>
        <p:spPr>
          <a:xfrm>
            <a:off x="139700" y="882650"/>
            <a:ext cx="12865100" cy="7118350"/>
          </a:xfrm>
          <a:prstGeom prst="rect">
            <a:avLst/>
          </a:prstGeom>
        </p:spPr>
        <p:txBody>
          <a:bodyPr/>
          <a:lstStyle/>
          <a:p>
            <a:pPr marL="0" indent="0" defTabSz="420624">
              <a:spcBef>
                <a:spcPts val="3000"/>
              </a:spcBef>
              <a:buSzTx/>
              <a:buNone/>
              <a:defRPr sz="3096"/>
            </a:pPr>
            <a:r>
              <a:rPr sz="4000" dirty="0"/>
              <a:t>1) Where are you relying on your own strength?</a:t>
            </a:r>
          </a:p>
          <a:p>
            <a:pPr marL="0" indent="0" defTabSz="420624">
              <a:spcBef>
                <a:spcPts val="3000"/>
              </a:spcBef>
              <a:buSzTx/>
              <a:buNone/>
              <a:defRPr sz="3096"/>
            </a:pPr>
            <a:r>
              <a:rPr sz="4000" dirty="0"/>
              <a:t>2) Do you feel like you are fighting a losing battle? Look to Jesus!</a:t>
            </a:r>
          </a:p>
          <a:p>
            <a:pPr marL="0" indent="0" defTabSz="420624">
              <a:spcBef>
                <a:spcPts val="3000"/>
              </a:spcBef>
              <a:buSzTx/>
              <a:buNone/>
              <a:defRPr sz="3096"/>
            </a:pPr>
            <a:r>
              <a:rPr sz="4000" dirty="0"/>
              <a:t>3) Where are you giving credit to someone other than Jesus? Is it merited?</a:t>
            </a:r>
          </a:p>
          <a:p>
            <a:pPr marL="0" indent="0" defTabSz="420624">
              <a:spcBef>
                <a:spcPts val="3000"/>
              </a:spcBef>
              <a:buSzTx/>
              <a:buNone/>
              <a:defRPr sz="4032"/>
            </a:pPr>
            <a:endParaRPr dirty="0"/>
          </a:p>
          <a:p>
            <a:pPr marL="0" indent="0" defTabSz="420624">
              <a:spcBef>
                <a:spcPts val="3000"/>
              </a:spcBef>
              <a:buSzTx/>
              <a:buNone/>
              <a:defRPr sz="4032"/>
            </a:pP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123" name="Call to prayer: admitting our need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marL="0" indent="0" algn="ctr">
              <a:buSzTx/>
              <a:buNone/>
              <a:defRPr sz="4100"/>
            </a:pPr>
            <a:r>
              <a:t>Call to prayer: admitting our need.</a:t>
            </a:r>
          </a:p>
        </p:txBody>
      </p:sp>
      <p:pic>
        <p:nvPicPr>
          <p:cNvPr id="124" name="shoes untied.jpeg" descr="shoes unti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4000" y="2987641"/>
            <a:ext cx="6278079" cy="4708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hoes poorly tied.jpeg" descr="shoes poorly ti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81323" y="2971800"/>
            <a:ext cx="6278079" cy="4708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uke 11:14–28"/>
          <p:cNvSpPr txBox="1">
            <a:spLocks noGrp="1"/>
          </p:cNvSpPr>
          <p:nvPr>
            <p:ph type="title"/>
          </p:nvPr>
        </p:nvSpPr>
        <p:spPr>
          <a:xfrm>
            <a:off x="965200" y="558800"/>
            <a:ext cx="11099800" cy="15748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11:14–28</a:t>
            </a:r>
          </a:p>
        </p:txBody>
      </p:sp>
      <p:sp>
        <p:nvSpPr>
          <p:cNvPr id="128" name="vs. 14–16…Question of the source of Jesus’ power…"/>
          <p:cNvSpPr txBox="1">
            <a:spLocks noGrp="1"/>
          </p:cNvSpPr>
          <p:nvPr>
            <p:ph type="body" idx="1"/>
          </p:nvPr>
        </p:nvSpPr>
        <p:spPr>
          <a:xfrm>
            <a:off x="330200" y="1752600"/>
            <a:ext cx="12420600" cy="762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000" dirty="0"/>
              <a:t>vs. 14–16…Question of the source of Jesus’ power</a:t>
            </a:r>
          </a:p>
          <a:p>
            <a:r>
              <a:rPr sz="4000" dirty="0"/>
              <a:t>vs. 17–19…”A kingdom divided”</a:t>
            </a:r>
          </a:p>
          <a:p>
            <a:pPr lvl="1"/>
            <a:r>
              <a:rPr sz="4000" dirty="0"/>
              <a:t>Israel</a:t>
            </a:r>
          </a:p>
          <a:p>
            <a:pPr lvl="1"/>
            <a:r>
              <a:rPr sz="4000" dirty="0" err="1"/>
              <a:t>satan’s</a:t>
            </a:r>
            <a:r>
              <a:rPr sz="4000" dirty="0"/>
              <a:t> kingdom</a:t>
            </a:r>
          </a:p>
          <a:p>
            <a:pPr lvl="1"/>
            <a:r>
              <a:rPr sz="4000" dirty="0"/>
              <a:t>“Sons” referred to Jesus’ disciples</a:t>
            </a:r>
          </a:p>
          <a:p>
            <a:pPr lvl="1"/>
            <a:r>
              <a:rPr sz="4000" dirty="0"/>
              <a:t>Those who </a:t>
            </a:r>
            <a:r>
              <a:rPr sz="4000" u="sng" dirty="0"/>
              <a:t>submitted to Jesus’ authority</a:t>
            </a:r>
            <a:r>
              <a:rPr sz="4000" dirty="0"/>
              <a:t> were the ones able to cast out demons.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uke 11:14–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11:14–28</a:t>
            </a:r>
          </a:p>
        </p:txBody>
      </p:sp>
      <p:sp>
        <p:nvSpPr>
          <p:cNvPr id="131" name="vs. 20–23…POINT: Jesus’ kingdom prevails over satan and every earthly kingdom.…"/>
          <p:cNvSpPr txBox="1">
            <a:spLocks noGrp="1"/>
          </p:cNvSpPr>
          <p:nvPr>
            <p:ph type="body" idx="1"/>
          </p:nvPr>
        </p:nvSpPr>
        <p:spPr>
          <a:xfrm>
            <a:off x="787400" y="22098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rPr sz="4400" dirty="0"/>
              <a:t>vs. 20–23…POINT: Jesus’ kingdom prevails over </a:t>
            </a:r>
            <a:r>
              <a:rPr sz="4400" dirty="0" err="1"/>
              <a:t>satan</a:t>
            </a:r>
            <a:r>
              <a:rPr sz="4400" dirty="0"/>
              <a:t> and every earthly kingdom.</a:t>
            </a:r>
          </a:p>
          <a:p>
            <a:r>
              <a:rPr dirty="0"/>
              <a:t>THREE KINGDOMS: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32" name="Screen Shot 2025-11-13 at 12.58.24 PM.png" descr="Screen Shot 2025-11-13 at 12.58.24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4816531"/>
            <a:ext cx="13004800" cy="3871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uke 11:14–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11:14–28</a:t>
            </a:r>
          </a:p>
        </p:txBody>
      </p:sp>
      <p:sp>
        <p:nvSpPr>
          <p:cNvPr id="135" name="vs. 20–23…POINT: Jesus’ kingdom prevails over satan and every earthly kingdom.…"/>
          <p:cNvSpPr txBox="1">
            <a:spLocks noGrp="1"/>
          </p:cNvSpPr>
          <p:nvPr>
            <p:ph type="body" idx="1"/>
          </p:nvPr>
        </p:nvSpPr>
        <p:spPr>
          <a:xfrm>
            <a:off x="939800" y="1905000"/>
            <a:ext cx="11099800" cy="6934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 smtClean="0"/>
              <a:t>vs. 20–23…POINT: Jesus’ kingdom prevails over </a:t>
            </a:r>
            <a:r>
              <a:rPr lang="en-US" sz="4400" dirty="0" err="1" smtClean="0"/>
              <a:t>satan</a:t>
            </a:r>
            <a:r>
              <a:rPr lang="en-US" sz="4400" dirty="0" smtClean="0"/>
              <a:t> and every earthly kingdom.</a:t>
            </a:r>
          </a:p>
          <a:p>
            <a:r>
              <a:rPr lang="en-US" sz="4400" dirty="0" smtClean="0"/>
              <a:t>THREE KINGDOMS: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36" name="Screen Shot 2025-11-13 at 12.59.38 PM.png" descr="Screen Shot 2025-11-13 at 12.59.38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846" y="5867400"/>
            <a:ext cx="12978954" cy="3254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uke 11:14–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11:14–28</a:t>
            </a:r>
          </a:p>
        </p:txBody>
      </p:sp>
      <p:sp>
        <p:nvSpPr>
          <p:cNvPr id="139" name="vs. 20–23…POINT: Jesus’ kingdom prevails over satan and every earthly kingdom.…"/>
          <p:cNvSpPr txBox="1">
            <a:spLocks noGrp="1"/>
          </p:cNvSpPr>
          <p:nvPr>
            <p:ph type="body" idx="1"/>
          </p:nvPr>
        </p:nvSpPr>
        <p:spPr>
          <a:xfrm>
            <a:off x="0" y="2362200"/>
            <a:ext cx="13004800" cy="7239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400" dirty="0"/>
              <a:t>vs. 20–23…POINT: Jesus’ kingdom prevails over </a:t>
            </a:r>
            <a:r>
              <a:rPr sz="4400" dirty="0" err="1"/>
              <a:t>satan</a:t>
            </a:r>
            <a:r>
              <a:rPr sz="4400" dirty="0"/>
              <a:t> and every earthly kingdom.</a:t>
            </a:r>
          </a:p>
          <a:p>
            <a:pPr lvl="1"/>
            <a:r>
              <a:rPr sz="4400" dirty="0"/>
              <a:t>“he who is not with Me is against Me…” There is no middle ground. </a:t>
            </a:r>
            <a:r>
              <a:rPr sz="4400" u="sng" dirty="0"/>
              <a:t>You either stand with Jesus or you don’t</a:t>
            </a:r>
            <a:r>
              <a:rPr sz="4400" dirty="0"/>
              <a:t>.</a:t>
            </a:r>
          </a:p>
          <a:p>
            <a:pPr lvl="1"/>
            <a:r>
              <a:rPr sz="4400" dirty="0"/>
              <a:t>“he who does not gather with Me scatters…” The invitation is to gather to Jesus himself (preview </a:t>
            </a:r>
            <a:r>
              <a:rPr sz="4400" dirty="0" err="1"/>
              <a:t>Lk</a:t>
            </a:r>
            <a:r>
              <a:rPr sz="4400" dirty="0"/>
              <a:t> 13:34). The scattering further weakens and isolates.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uke 11:14–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11:14–28</a:t>
            </a:r>
          </a:p>
        </p:txBody>
      </p:sp>
      <p:sp>
        <p:nvSpPr>
          <p:cNvPr id="142" name="vs. 24–26… They wanted to continue to rely on their natural life, not submissive to Christ.…"/>
          <p:cNvSpPr txBox="1">
            <a:spLocks noGrp="1"/>
          </p:cNvSpPr>
          <p:nvPr>
            <p:ph type="body" idx="1"/>
          </p:nvPr>
        </p:nvSpPr>
        <p:spPr>
          <a:xfrm>
            <a:off x="177800" y="2590800"/>
            <a:ext cx="126492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vs. 24–26… </a:t>
            </a:r>
            <a:r>
              <a:rPr sz="4800" u="sng" dirty="0"/>
              <a:t>They wanted to continue to rely on their natural life</a:t>
            </a:r>
            <a:r>
              <a:rPr sz="4800" dirty="0"/>
              <a:t>, not submissive to Christ.</a:t>
            </a:r>
          </a:p>
          <a:p>
            <a:r>
              <a:rPr sz="4800" dirty="0"/>
              <a:t>vs. 27–28…We all think someone </a:t>
            </a:r>
            <a:r>
              <a:rPr sz="4800" i="1" u="sng" dirty="0"/>
              <a:t>like us</a:t>
            </a:r>
            <a:r>
              <a:rPr sz="4800" dirty="0"/>
              <a:t> should get the credit, attention, accolades.</a:t>
            </a:r>
          </a:p>
          <a:p>
            <a:r>
              <a:rPr sz="4800" u="sng" dirty="0"/>
              <a:t>POINT</a:t>
            </a:r>
            <a:r>
              <a:rPr sz="4800" dirty="0"/>
              <a:t>: The source of Jesus’ power was submission to God the Father.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AIN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145" name="Jesus has power over every spiritual and earthly pow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5600"/>
            </a:pPr>
            <a:r>
              <a:rPr dirty="0"/>
              <a:t>Jesus has power over every spiritual and earthly power.</a:t>
            </a:r>
          </a:p>
          <a:p>
            <a:pPr marL="0" indent="0" algn="ctr">
              <a:buSzTx/>
              <a:buNone/>
              <a:defRPr sz="5100"/>
            </a:pPr>
            <a:endParaRPr dirty="0"/>
          </a:p>
          <a:p>
            <a:pPr marL="0" indent="0" algn="ctr">
              <a:buSzTx/>
              <a:buNone/>
              <a:defRPr sz="4500"/>
            </a:pPr>
            <a:r>
              <a:rPr b="1" u="sng" dirty="0"/>
              <a:t>FCF</a:t>
            </a:r>
            <a:r>
              <a:rPr dirty="0"/>
              <a:t>: We submit to the wrong kingdom, rely on earthly and demonic power.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Gospel Sol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The Gospel Solution</a:t>
            </a:r>
          </a:p>
        </p:txBody>
      </p:sp>
      <p:sp>
        <p:nvSpPr>
          <p:cNvPr id="148" name="1) Don’t rely on your own power…"/>
          <p:cNvSpPr txBox="1">
            <a:spLocks noGrp="1"/>
          </p:cNvSpPr>
          <p:nvPr>
            <p:ph type="body" idx="1"/>
          </p:nvPr>
        </p:nvSpPr>
        <p:spPr>
          <a:xfrm>
            <a:off x="863600" y="3733800"/>
            <a:ext cx="11099800" cy="2514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420624">
              <a:spcBef>
                <a:spcPts val="3000"/>
              </a:spcBef>
              <a:buSzTx/>
              <a:buNone/>
              <a:defRPr sz="4032"/>
            </a:pPr>
            <a:r>
              <a:rPr dirty="0"/>
              <a:t>1) Don’t rely on your own power</a:t>
            </a:r>
          </a:p>
          <a:p>
            <a:pPr marL="0" indent="0" defTabSz="420624">
              <a:spcBef>
                <a:spcPts val="3000"/>
              </a:spcBef>
              <a:buSzTx/>
              <a:buNone/>
              <a:defRPr sz="4032"/>
            </a:pPr>
            <a:r>
              <a:rPr dirty="0"/>
              <a:t>2) Don’t give credit to anything other than Christ</a:t>
            </a:r>
          </a:p>
          <a:p>
            <a:pPr marL="0" indent="0" defTabSz="420624">
              <a:spcBef>
                <a:spcPts val="3000"/>
              </a:spcBef>
              <a:buSzTx/>
              <a:buNone/>
              <a:defRPr sz="4032"/>
            </a:pPr>
            <a:r>
              <a:rPr dirty="0"/>
              <a:t>3) Be vigilant. We are at war.</a:t>
            </a:r>
          </a:p>
          <a:p>
            <a:pPr marL="0" indent="0" defTabSz="420624">
              <a:spcBef>
                <a:spcPts val="3000"/>
              </a:spcBef>
              <a:buSzTx/>
              <a:buNone/>
              <a:defRPr sz="4032"/>
            </a:pPr>
            <a:endParaRPr dirty="0"/>
          </a:p>
          <a:p>
            <a:pPr marL="0" indent="0" defTabSz="420624">
              <a:spcBef>
                <a:spcPts val="3000"/>
              </a:spcBef>
              <a:buSzTx/>
              <a:buNone/>
              <a:defRPr sz="4032"/>
            </a:pPr>
            <a:endParaRPr dirty="0"/>
          </a:p>
        </p:txBody>
      </p:sp>
      <p:grpSp>
        <p:nvGrpSpPr>
          <p:cNvPr id="151" name="Group"/>
          <p:cNvGrpSpPr/>
          <p:nvPr/>
        </p:nvGrpSpPr>
        <p:grpSpPr>
          <a:xfrm>
            <a:off x="17733" y="5821255"/>
            <a:ext cx="12737819" cy="4040963"/>
            <a:chOff x="0" y="0"/>
            <a:chExt cx="12737817" cy="4040962"/>
          </a:xfrm>
        </p:grpSpPr>
        <p:pic>
          <p:nvPicPr>
            <p:cNvPr id="149" name="Screen Shot 2025-11-13 at 1.12.14 PM.png" descr="Screen Shot 2025-11-13 at 1.12.14 PM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12737818" cy="404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IN CHRIST"/>
            <p:cNvSpPr txBox="1"/>
            <p:nvPr/>
          </p:nvSpPr>
          <p:spPr>
            <a:xfrm>
              <a:off x="744799" y="3346215"/>
              <a:ext cx="1902893" cy="4610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IN CHRIST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335</Words>
  <Application>Microsoft Office PowerPoint</Application>
  <PresentationFormat>Custom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The Greatest Power</vt:lpstr>
      <vt:lpstr>Introduction</vt:lpstr>
      <vt:lpstr>Luke 11:14–28</vt:lpstr>
      <vt:lpstr>Luke 11:14–28</vt:lpstr>
      <vt:lpstr>Luke 11:14–28</vt:lpstr>
      <vt:lpstr>Luke 11:14–28</vt:lpstr>
      <vt:lpstr>Luke 11:14–28</vt:lpstr>
      <vt:lpstr>MAIN IDEA</vt:lpstr>
      <vt:lpstr>The Gospel Solution</vt:lpstr>
      <vt:lpstr>Reflection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Greatest Power</dc:title>
  <dc:creator>Max Bell</dc:creator>
  <cp:lastModifiedBy>Max Bell</cp:lastModifiedBy>
  <cp:revision>4</cp:revision>
  <dcterms:modified xsi:type="dcterms:W3CDTF">2025-11-15T01:31:21Z</dcterms:modified>
</cp:coreProperties>
</file>