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1" y="-77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-929606" y="-12700"/>
            <a:ext cx="16551777" cy="1103451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-647700" y="508000"/>
            <a:ext cx="12369801" cy="614253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idx="13"/>
          </p:nvPr>
        </p:nvSpPr>
        <p:spPr>
          <a:xfrm>
            <a:off x="2451058" y="-138499"/>
            <a:ext cx="13525502" cy="90170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idx="13"/>
          </p:nvPr>
        </p:nvSpPr>
        <p:spPr>
          <a:xfrm>
            <a:off x="4473575" y="2032000"/>
            <a:ext cx="10287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426200" y="4965700"/>
            <a:ext cx="5886450" cy="3924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37350" y="639233"/>
            <a:ext cx="5880100" cy="3920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15"/>
          </p:nvPr>
        </p:nvSpPr>
        <p:spPr>
          <a:xfrm>
            <a:off x="-3400425" y="-127000"/>
            <a:ext cx="13525500" cy="9017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“Jesus: The God of ‘New’ “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“Jesus: The God of ‘New’ “</a:t>
            </a:r>
          </a:p>
        </p:txBody>
      </p:sp>
      <p:sp>
        <p:nvSpPr>
          <p:cNvPr id="120" name="June 1, 2025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sz="5400" dirty="0">
                <a:solidFill>
                  <a:srgbClr val="FFC000"/>
                </a:solidFill>
              </a:rPr>
              <a:t>June 1, 2025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MIM…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rPr dirty="0">
                <a:solidFill>
                  <a:srgbClr val="FFC000"/>
                </a:solidFill>
              </a:rPr>
              <a:t>MIM</a:t>
            </a:r>
          </a:p>
          <a:p>
            <a:pPr defTabSz="484886">
              <a:defRPr sz="6640"/>
            </a:pPr>
            <a:r>
              <a:rPr dirty="0">
                <a:solidFill>
                  <a:srgbClr val="FFC000"/>
                </a:solidFill>
              </a:rPr>
              <a:t>(Main Idea of the Message)</a:t>
            </a:r>
          </a:p>
        </p:txBody>
      </p:sp>
      <p:sp>
        <p:nvSpPr>
          <p:cNvPr id="149" name="The Messiah will deliver his people from their natural state, formed into the image of God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500" indent="-444500">
              <a:defRPr sz="6600"/>
            </a:pPr>
            <a:r>
              <a:rPr dirty="0"/>
              <a:t>The Messiah will deliver his people from </a:t>
            </a:r>
            <a:r>
              <a:rPr sz="7200" u="sng" dirty="0"/>
              <a:t>their natural state</a:t>
            </a:r>
            <a:r>
              <a:rPr sz="7200" dirty="0"/>
              <a:t>,</a:t>
            </a:r>
            <a:r>
              <a:rPr dirty="0"/>
              <a:t> formed into the </a:t>
            </a:r>
            <a:r>
              <a:rPr sz="7200" u="sng" dirty="0"/>
              <a:t>image of God</a:t>
            </a:r>
          </a:p>
          <a:p>
            <a:pPr marL="444500" indent="-444500">
              <a:defRPr sz="6600"/>
            </a:pPr>
            <a:r>
              <a:rPr dirty="0"/>
              <a:t>That Messiah is Jesus…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2 Corinthians 5:14–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2 Corinthians 5:14–17</a:t>
            </a:r>
          </a:p>
        </p:txBody>
      </p:sp>
      <p:sp>
        <p:nvSpPr>
          <p:cNvPr id="152" name="We are new in Christ, with a present expectation to love as He doe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500"/>
          </a:bodyPr>
          <a:lstStyle/>
          <a:p>
            <a:pPr marL="444500" indent="-444500">
              <a:defRPr sz="6000"/>
            </a:pPr>
            <a:r>
              <a:rPr dirty="0"/>
              <a:t>We are new in Christ, with a present expectation to love as He does</a:t>
            </a:r>
          </a:p>
          <a:p>
            <a:pPr marL="444500" indent="-444500">
              <a:defRPr sz="6000"/>
            </a:pPr>
            <a:r>
              <a:rPr dirty="0"/>
              <a:t>What God promised through Isaiah has come in Christ—a new </a:t>
            </a:r>
            <a:r>
              <a:rPr sz="7200" u="sng" dirty="0"/>
              <a:t>life to experience NOW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evelation 21:1–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Revelation 21:1–8</a:t>
            </a:r>
          </a:p>
        </p:txBody>
      </p:sp>
      <p:sp>
        <p:nvSpPr>
          <p:cNvPr id="155" name="We have yet to fully experience the newness in Christ. With this promise in view we can overcome anything right now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431165" indent="-431165" defTabSz="566674">
              <a:spcBef>
                <a:spcPts val="4000"/>
              </a:spcBef>
              <a:defRPr sz="6984"/>
            </a:lvl1pPr>
          </a:lstStyle>
          <a:p>
            <a:r>
              <a:t>We have yet to fully experience the newness in Christ. With this promise in view we can overcome anything right now.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onclus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Conclusion</a:t>
            </a:r>
          </a:p>
        </p:txBody>
      </p:sp>
      <p:sp>
        <p:nvSpPr>
          <p:cNvPr id="158" name="Our savior will deliver us from our natural state and form us into the image of God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02260" indent="-302260" defTabSz="397256">
              <a:spcBef>
                <a:spcPts val="600"/>
              </a:spcBef>
              <a:defRPr sz="4828"/>
            </a:pPr>
            <a:r>
              <a:t>Our savior will deliver us from our natural state and form us into the image of God</a:t>
            </a:r>
          </a:p>
          <a:p>
            <a:pPr marL="431799" indent="-431799" defTabSz="397256">
              <a:spcBef>
                <a:spcPts val="600"/>
              </a:spcBef>
              <a:buSzPct val="100000"/>
              <a:buAutoNum type="arabicPeriod"/>
              <a:defRPr sz="4828"/>
            </a:pPr>
            <a:r>
              <a:t>Receive and appropriate this life</a:t>
            </a:r>
          </a:p>
          <a:p>
            <a:pPr marL="431799" indent="-431799" defTabSz="397256">
              <a:spcBef>
                <a:spcPts val="600"/>
              </a:spcBef>
              <a:buSzPct val="100000"/>
              <a:buAutoNum type="arabicPeriod"/>
              <a:defRPr sz="4828"/>
            </a:pPr>
            <a:r>
              <a:t>Always expect something new</a:t>
            </a:r>
          </a:p>
          <a:p>
            <a:pPr marL="431799" indent="-431799" defTabSz="397256">
              <a:spcBef>
                <a:spcPts val="600"/>
              </a:spcBef>
              <a:buSzPct val="100000"/>
              <a:buAutoNum type="arabicPeriod"/>
              <a:defRPr sz="4828"/>
            </a:pPr>
            <a:r>
              <a:t>Give ourselves grace</a:t>
            </a:r>
          </a:p>
          <a:p>
            <a:pPr marL="431799" indent="-431799" defTabSz="397256">
              <a:spcBef>
                <a:spcPts val="600"/>
              </a:spcBef>
              <a:buSzPct val="100000"/>
              <a:buAutoNum type="arabicPeriod"/>
              <a:defRPr sz="4828"/>
            </a:pPr>
            <a:r>
              <a:t>Recognize others as a child of God or a potential child of God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Introduc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Introduction</a:t>
            </a:r>
          </a:p>
        </p:txBody>
      </p:sp>
      <p:grpSp>
        <p:nvGrpSpPr>
          <p:cNvPr id="125" name="Group"/>
          <p:cNvGrpSpPr/>
          <p:nvPr/>
        </p:nvGrpSpPr>
        <p:grpSpPr>
          <a:xfrm>
            <a:off x="2946846" y="2779855"/>
            <a:ext cx="6828759" cy="5921090"/>
            <a:chOff x="0" y="0"/>
            <a:chExt cx="6828758" cy="5921088"/>
          </a:xfrm>
        </p:grpSpPr>
        <p:pic>
          <p:nvPicPr>
            <p:cNvPr id="123" name="dirty cup.png" descr="dirty cup.png"/>
            <p:cNvPicPr>
              <a:picLocks noChangeAspect="1"/>
            </p:cNvPicPr>
            <p:nvPr/>
          </p:nvPicPr>
          <p:blipFill>
            <a:blip r:embed="rId2" cstate="print">
              <a:extLst/>
            </a:blip>
            <a:stretch>
              <a:fillRect/>
            </a:stretch>
          </p:blipFill>
          <p:spPr>
            <a:xfrm>
              <a:off x="0" y="0"/>
              <a:ext cx="2501900" cy="541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24" name="download.png" descr="download.png"/>
            <p:cNvPicPr>
              <a:picLocks noChangeAspect="1"/>
            </p:cNvPicPr>
            <p:nvPr/>
          </p:nvPicPr>
          <p:blipFill>
            <a:blip r:embed="rId3" cstate="print">
              <a:extLst/>
            </a:blip>
            <a:stretch>
              <a:fillRect/>
            </a:stretch>
          </p:blipFill>
          <p:spPr>
            <a:xfrm>
              <a:off x="4387022" y="54965"/>
              <a:ext cx="2441737" cy="586612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Isaiah 43: 16–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Isaiah 43: 16–19</a:t>
            </a:r>
          </a:p>
        </p:txBody>
      </p:sp>
      <p:sp>
        <p:nvSpPr>
          <p:cNvPr id="128" name="Former deliverances pale in comparison to deliverance in Christ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6400"/>
            </a:lvl1pPr>
          </a:lstStyle>
          <a:p>
            <a:r>
              <a:rPr dirty="0"/>
              <a:t>Former deliverances pale in comparison to </a:t>
            </a:r>
            <a:r>
              <a:rPr sz="8000" u="sng" dirty="0"/>
              <a:t>deliverance in Christ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Verses 16–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Verses 16–17</a:t>
            </a:r>
          </a:p>
        </p:txBody>
      </p:sp>
      <p:sp>
        <p:nvSpPr>
          <p:cNvPr id="131" name="God’s reminder to Israel of former deliverance from Egypt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06705" indent="-306705" defTabSz="403097">
              <a:spcBef>
                <a:spcPts val="2800"/>
              </a:spcBef>
              <a:defRPr sz="4830"/>
            </a:pPr>
            <a:r>
              <a:rPr dirty="0"/>
              <a:t>God’s reminder to Israel of former deliverance </a:t>
            </a:r>
            <a:r>
              <a:rPr sz="6000" u="sng" dirty="0"/>
              <a:t>from Egypt</a:t>
            </a:r>
          </a:p>
          <a:p>
            <a:pPr marL="613409" lvl="1" indent="-306704" defTabSz="403097">
              <a:spcBef>
                <a:spcPts val="2800"/>
              </a:spcBef>
              <a:defRPr sz="4830"/>
            </a:pPr>
            <a:r>
              <a:rPr dirty="0"/>
              <a:t>“Who makes a way…” GOD cleared the way</a:t>
            </a:r>
          </a:p>
          <a:p>
            <a:pPr marL="613409" lvl="1" indent="-306704" defTabSz="403097">
              <a:spcBef>
                <a:spcPts val="2800"/>
              </a:spcBef>
              <a:defRPr sz="4830"/>
            </a:pPr>
            <a:r>
              <a:rPr dirty="0"/>
              <a:t>“A path through mighty waters…” The PEOPLE had to walk it. </a:t>
            </a:r>
          </a:p>
          <a:p>
            <a:pPr marL="613409" lvl="1" indent="-306704" defTabSz="403097">
              <a:spcBef>
                <a:spcPts val="2800"/>
              </a:spcBef>
              <a:defRPr sz="4830"/>
            </a:pPr>
            <a:r>
              <a:rPr i="1" dirty="0"/>
              <a:t>Only one way which led to life.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Verse 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Verse 18</a:t>
            </a:r>
          </a:p>
        </p:txBody>
      </p:sp>
      <p:sp>
        <p:nvSpPr>
          <p:cNvPr id="134" name="“Former things…” Former manner of life to be forgotte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408940" indent="-408940" defTabSz="537463">
              <a:spcBef>
                <a:spcPts val="3800"/>
              </a:spcBef>
              <a:defRPr sz="5980"/>
            </a:pPr>
            <a:r>
              <a:t>“Former things…” Former manner of life to be forgotten</a:t>
            </a:r>
          </a:p>
          <a:p>
            <a:pPr marL="408940" indent="-408940" defTabSz="537463">
              <a:spcBef>
                <a:spcPts val="3800"/>
              </a:spcBef>
              <a:defRPr sz="5980"/>
            </a:pPr>
            <a:r>
              <a:t>“Things of the past…” Don’t dwell on past events</a:t>
            </a:r>
          </a:p>
          <a:p>
            <a:pPr marL="408940" indent="-408940" defTabSz="537463">
              <a:spcBef>
                <a:spcPts val="3800"/>
              </a:spcBef>
              <a:defRPr sz="5980"/>
            </a:pPr>
            <a:r>
              <a:t>DO REMEMBER—God Himself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Verse 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Verse 19</a:t>
            </a:r>
          </a:p>
        </p:txBody>
      </p:sp>
      <p:sp>
        <p:nvSpPr>
          <p:cNvPr id="137" name="“Behold I will do something new…” Past deliverance of a different substance than what is to com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95604" indent="-395604" defTabSz="519937">
              <a:spcBef>
                <a:spcPts val="3700"/>
              </a:spcBef>
              <a:defRPr sz="4895"/>
            </a:pPr>
            <a:r>
              <a:t>“Behold I will do something new…” Past deliverance of a different substance than what is to come</a:t>
            </a:r>
          </a:p>
          <a:p>
            <a:pPr marL="395604" indent="-395604" defTabSz="519937">
              <a:spcBef>
                <a:spcPts val="3700"/>
              </a:spcBef>
              <a:defRPr sz="4895"/>
            </a:pPr>
            <a:r>
              <a:t>“Now it will spring forth…” Suddenly, unexpected time.</a:t>
            </a:r>
          </a:p>
          <a:p>
            <a:pPr marL="395604" indent="-395604" defTabSz="519937">
              <a:spcBef>
                <a:spcPts val="3700"/>
              </a:spcBef>
              <a:defRPr sz="4895"/>
            </a:pPr>
            <a:r>
              <a:t>“Will you be aware of it?” Always expect the new.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Verse 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Verse 19</a:t>
            </a:r>
          </a:p>
        </p:txBody>
      </p:sp>
      <p:sp>
        <p:nvSpPr>
          <p:cNvPr id="140" name="“Roadway in the wilderness…” The Lord will provide a way out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04495" indent="-404495" defTabSz="531622">
              <a:spcBef>
                <a:spcPts val="3800"/>
              </a:spcBef>
              <a:defRPr sz="5915"/>
            </a:pPr>
            <a:r>
              <a:t>“Roadway in the wilderness…” The Lord will provide a way out.</a:t>
            </a:r>
          </a:p>
          <a:p>
            <a:pPr marL="404495" indent="-404495" defTabSz="531622">
              <a:spcBef>
                <a:spcPts val="3800"/>
              </a:spcBef>
              <a:defRPr sz="5915"/>
            </a:pPr>
            <a:r>
              <a:t>“Rivers in the desert…” There would be supernatural sustenance in the present time.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MIT…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rPr dirty="0">
                <a:solidFill>
                  <a:srgbClr val="FFC000"/>
                </a:solidFill>
              </a:rPr>
              <a:t>MIT</a:t>
            </a:r>
          </a:p>
          <a:p>
            <a:pPr defTabSz="484886">
              <a:defRPr sz="6640"/>
            </a:pPr>
            <a:r>
              <a:rPr dirty="0">
                <a:solidFill>
                  <a:srgbClr val="FFC000"/>
                </a:solidFill>
              </a:rPr>
              <a:t>(Main Idea of the Text)</a:t>
            </a:r>
          </a:p>
        </p:txBody>
      </p:sp>
      <p:sp>
        <p:nvSpPr>
          <p:cNvPr id="143" name="The Messiah would bring a greater deliverance at an unexpected time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444500" indent="-444500">
              <a:defRPr sz="7800"/>
            </a:pPr>
            <a:r>
              <a:rPr sz="6000" dirty="0"/>
              <a:t>The Messiah would bring a greater </a:t>
            </a:r>
            <a:r>
              <a:rPr sz="7200" u="sng" dirty="0"/>
              <a:t>deliverance</a:t>
            </a:r>
            <a:r>
              <a:rPr sz="6000" dirty="0"/>
              <a:t> at an </a:t>
            </a:r>
            <a:r>
              <a:rPr sz="7200" u="sng" dirty="0"/>
              <a:t>unexpected time</a:t>
            </a:r>
            <a:r>
              <a:rPr sz="6000" dirty="0"/>
              <a:t>.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FCF…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rPr dirty="0">
                <a:solidFill>
                  <a:srgbClr val="FFC000"/>
                </a:solidFill>
              </a:rPr>
              <a:t>FCF</a:t>
            </a:r>
          </a:p>
          <a:p>
            <a:pPr defTabSz="484886">
              <a:defRPr sz="6640"/>
            </a:pPr>
            <a:r>
              <a:rPr dirty="0">
                <a:solidFill>
                  <a:srgbClr val="FFC000"/>
                </a:solidFill>
              </a:rPr>
              <a:t>(Fallen condition focus)</a:t>
            </a:r>
          </a:p>
        </p:txBody>
      </p:sp>
      <p:sp>
        <p:nvSpPr>
          <p:cNvPr id="146" name="We dwell on things of the past, but we forget God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444500" indent="-444500">
              <a:defRPr sz="7400"/>
            </a:pPr>
            <a:r>
              <a:rPr sz="6600" dirty="0"/>
              <a:t>We dwell on </a:t>
            </a:r>
            <a:r>
              <a:rPr sz="8000" u="sng" dirty="0"/>
              <a:t>things of the past</a:t>
            </a:r>
            <a:r>
              <a:rPr sz="6600" dirty="0"/>
              <a:t>, but we forget </a:t>
            </a:r>
            <a:r>
              <a:rPr sz="8000" u="sng" dirty="0"/>
              <a:t>God</a:t>
            </a:r>
            <a:r>
              <a:rPr sz="8000" dirty="0"/>
              <a:t>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346</Words>
  <Application>Microsoft Office PowerPoint</Application>
  <PresentationFormat>Custom</PresentationFormat>
  <Paragraphs>42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Black</vt:lpstr>
      <vt:lpstr>“Jesus: The God of ‘New’ “</vt:lpstr>
      <vt:lpstr>Introduction</vt:lpstr>
      <vt:lpstr>Isaiah 43: 16–19</vt:lpstr>
      <vt:lpstr>Verses 16–17</vt:lpstr>
      <vt:lpstr>Verse 18</vt:lpstr>
      <vt:lpstr>Verse 19</vt:lpstr>
      <vt:lpstr>Verse 19</vt:lpstr>
      <vt:lpstr>MIT (Main Idea of the Text)</vt:lpstr>
      <vt:lpstr>FCF (Fallen condition focus)</vt:lpstr>
      <vt:lpstr>MIM (Main Idea of the Message)</vt:lpstr>
      <vt:lpstr>2 Corinthians 5:14–17</vt:lpstr>
      <vt:lpstr>Revelation 21:1–8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“Jesus: The God of ‘New’ “</dc:title>
  <dc:creator>Max Bell</dc:creator>
  <cp:lastModifiedBy>Max Bell</cp:lastModifiedBy>
  <cp:revision>2</cp:revision>
  <dcterms:modified xsi:type="dcterms:W3CDTF">2025-06-01T01:30:59Z</dcterms:modified>
</cp:coreProperties>
</file>